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7" r:id="rId3"/>
    <p:sldId id="366" r:id="rId4"/>
    <p:sldId id="442" r:id="rId5"/>
    <p:sldId id="365" r:id="rId6"/>
    <p:sldId id="430" r:id="rId7"/>
    <p:sldId id="415" r:id="rId8"/>
    <p:sldId id="417" r:id="rId9"/>
    <p:sldId id="418" r:id="rId10"/>
    <p:sldId id="369" r:id="rId11"/>
    <p:sldId id="394" r:id="rId12"/>
    <p:sldId id="407" r:id="rId13"/>
    <p:sldId id="408" r:id="rId14"/>
    <p:sldId id="410" r:id="rId15"/>
    <p:sldId id="443" r:id="rId16"/>
    <p:sldId id="444" r:id="rId17"/>
    <p:sldId id="370" r:id="rId18"/>
    <p:sldId id="380" r:id="rId19"/>
    <p:sldId id="424" r:id="rId20"/>
    <p:sldId id="425" r:id="rId21"/>
    <p:sldId id="426" r:id="rId22"/>
    <p:sldId id="384" r:id="rId23"/>
    <p:sldId id="385" r:id="rId24"/>
    <p:sldId id="434" r:id="rId25"/>
    <p:sldId id="428" r:id="rId2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dra Modzelewski" initials="K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1AB"/>
    <a:srgbClr val="0070C0"/>
    <a:srgbClr val="DF6D1F"/>
    <a:srgbClr val="F2C695"/>
    <a:srgbClr val="DD5926"/>
    <a:srgbClr val="F2AB28"/>
    <a:srgbClr val="FF0000"/>
    <a:srgbClr val="0065BD"/>
    <a:srgbClr val="005A9B"/>
    <a:srgbClr val="F9E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2" autoAdjust="0"/>
    <p:restoredTop sz="99433" autoAdjust="0"/>
  </p:normalViewPr>
  <p:slideViewPr>
    <p:cSldViewPr snapToGrid="0" snapToObjects="1">
      <p:cViewPr varScale="1">
        <p:scale>
          <a:sx n="66" d="100"/>
          <a:sy n="66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960"/>
    </p:cViewPr>
  </p:sorterViewPr>
  <p:notesViewPr>
    <p:cSldViewPr snapToGrid="0" snapToObjects="1">
      <p:cViewPr>
        <p:scale>
          <a:sx n="100" d="100"/>
          <a:sy n="100" d="100"/>
        </p:scale>
        <p:origin x="-2536" y="392"/>
      </p:cViewPr>
      <p:guideLst>
        <p:guide orient="horz" pos="2928"/>
        <p:guide pos="2208"/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7BEA2D-9D6F-CF46-8976-817816C82845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657532-35D5-5143-B4FE-F7E0B76D07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4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DB0A30-6D24-47CC-948D-847E16683718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EEAE84-96CA-4AB4-9FD9-A3073812C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6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74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14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8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66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1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3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6300"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10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6300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55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80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41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7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20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86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28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11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3000"/>
              </a:spcAft>
              <a:buFont typeface="Wingdings" charset="2"/>
              <a:buNone/>
            </a:pPr>
            <a:r>
              <a:rPr lang="en-US" sz="1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34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81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4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3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67"/>
              </a:spcAft>
              <a:buClrTx/>
              <a:buSzTx/>
              <a:buFont typeface="Arial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0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8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27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1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AE84-96CA-4AB4-9FD9-A3073812C90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1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Cover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35287"/>
            <a:ext cx="7772400" cy="1026514"/>
          </a:xfrm>
        </p:spPr>
        <p:txBody>
          <a:bodyPr wrap="none" anchor="t" anchorCtr="0"/>
          <a:lstStyle>
            <a:lvl1pPr>
              <a:defRPr sz="61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283784"/>
            <a:ext cx="7772400" cy="1029797"/>
          </a:xfrm>
        </p:spPr>
        <p:txBody>
          <a:bodyPr>
            <a:normAutofit/>
          </a:bodyPr>
          <a:lstStyle>
            <a:lvl1pPr marL="0" indent="0" algn="l">
              <a:buNone/>
              <a:defRPr sz="42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Divider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50742"/>
            <a:ext cx="7772400" cy="1026514"/>
          </a:xfrm>
        </p:spPr>
        <p:txBody>
          <a:bodyPr wrap="none" anchor="t" anchorCtr="0"/>
          <a:lstStyle>
            <a:lvl1pPr>
              <a:defRPr sz="6100"/>
            </a:lvl1pPr>
          </a:lstStyle>
          <a:p>
            <a:r>
              <a:rPr lang="en-US" dirty="0" smtClean="0"/>
              <a:t>Click to edit divider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377256"/>
            <a:ext cx="7772400" cy="1029797"/>
          </a:xfrm>
        </p:spPr>
        <p:txBody>
          <a:bodyPr>
            <a:normAutofit/>
          </a:bodyPr>
          <a:lstStyle>
            <a:lvl1pPr marL="0" indent="0" algn="l">
              <a:buNone/>
              <a:defRPr sz="42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divider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2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10600" cy="910897"/>
          </a:xfrm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rgbClr val="DF6D1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F6D1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484"/>
            <a:ext cx="4000938" cy="52551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862" y="1252484"/>
            <a:ext cx="4000938" cy="525517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F6D1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2484"/>
            <a:ext cx="8229600" cy="20582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47241"/>
            <a:ext cx="8229600" cy="25137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F6D1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91089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2483"/>
            <a:ext cx="8229600" cy="52551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61" r:id="rId4"/>
    <p:sldLayoutId id="2147483669" r:id="rId5"/>
    <p:sldLayoutId id="214748365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00"/>
        </a:spcBef>
        <a:spcAft>
          <a:spcPts val="1000"/>
        </a:spcAft>
        <a:buSzPct val="80000"/>
        <a:buFont typeface="Arial"/>
        <a:buNone/>
        <a:defRPr sz="2000" kern="1200">
          <a:solidFill>
            <a:srgbClr val="0065BD"/>
          </a:solidFill>
          <a:latin typeface="+mn-lt"/>
          <a:ea typeface="+mn-ea"/>
          <a:cs typeface="+mn-cs"/>
        </a:defRPr>
      </a:lvl1pPr>
      <a:lvl2pPr marL="569913" indent="-114300" algn="l" defTabSz="914400" rtl="0" eaLnBrk="1" latinLnBrk="0" hangingPunct="1">
        <a:spcBef>
          <a:spcPts val="400"/>
        </a:spcBef>
        <a:spcAft>
          <a:spcPts val="600"/>
        </a:spcAft>
        <a:buSzPct val="50000"/>
        <a:buFont typeface="Arial"/>
        <a:buChar char="•"/>
        <a:defRPr sz="1700" i="1" kern="1200">
          <a:solidFill>
            <a:srgbClr val="000000"/>
          </a:solidFill>
          <a:latin typeface="+mn-lt"/>
          <a:ea typeface="+mn-ea"/>
          <a:cs typeface="+mn-cs"/>
        </a:defRPr>
      </a:lvl2pPr>
      <a:lvl3pPr marL="569913" indent="-114300" algn="l" defTabSz="914400" rtl="0" eaLnBrk="1" latinLnBrk="0" hangingPunct="1">
        <a:spcBef>
          <a:spcPts val="400"/>
        </a:spcBef>
        <a:spcAft>
          <a:spcPts val="600"/>
        </a:spcAft>
        <a:buSzPct val="50000"/>
        <a:buFont typeface="Arial"/>
        <a:buChar char="•"/>
        <a:defRPr sz="1700" i="1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-114300" algn="l" defTabSz="914400" rtl="0" eaLnBrk="1" latinLnBrk="0" hangingPunct="1">
        <a:spcBef>
          <a:spcPts val="400"/>
        </a:spcBef>
        <a:spcAft>
          <a:spcPts val="600"/>
        </a:spcAft>
        <a:buSzPct val="50000"/>
        <a:buFont typeface="Arial"/>
        <a:buChar char="•"/>
        <a:defRPr sz="1700" i="1" kern="1200">
          <a:solidFill>
            <a:srgbClr val="000000"/>
          </a:solidFill>
          <a:latin typeface="+mn-lt"/>
          <a:ea typeface="+mn-ea"/>
          <a:cs typeface="+mn-cs"/>
        </a:defRPr>
      </a:lvl4pPr>
      <a:lvl5pPr marL="569913" indent="-114300" algn="l" defTabSz="914400" rtl="0" eaLnBrk="1" latinLnBrk="0" hangingPunct="1">
        <a:spcBef>
          <a:spcPts val="400"/>
        </a:spcBef>
        <a:spcAft>
          <a:spcPts val="600"/>
        </a:spcAft>
        <a:buSzPct val="50000"/>
        <a:buFont typeface="Arial"/>
        <a:buChar char="•"/>
        <a:defRPr sz="1700" i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www.juniorachievement.org/web/ja-usa/home;jsessionid=94B1E3602592BD68115215AC0F6D9A16?p_auth=KAJpOZ9f&amp;p_p_id=49&amp;p_p_lifecycle=1&amp;p_p_state=normal&amp;p_p_mode=view&amp;_49_struts_action=/my_sites/view&amp;_49_groupId=20009&amp;_49_privateLayout=false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mief.org/community/pmief-liaisons/liaison-resources/register-your-liaiso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mief.org/scholarships-grants-and-awards/scholarship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://pmief.org/scholarships-grants-and-awards/grant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mief.org/scholarships-grants-and-awards/award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mief.org/#newsletter-signu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alter.ginevri@bod.pmief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8471"/>
            <a:ext cx="9144000" cy="3680565"/>
          </a:xfrm>
        </p:spPr>
        <p:txBody>
          <a:bodyPr/>
          <a:lstStyle/>
          <a:p>
            <a:pPr algn="ctr">
              <a:spcBef>
                <a:spcPts val="1500"/>
              </a:spcBef>
            </a:pPr>
            <a:r>
              <a:rPr lang="en-US" sz="5400" b="1" dirty="0" smtClean="0"/>
              <a:t>PMI Educational Foundation</a:t>
            </a:r>
            <a:br>
              <a:rPr lang="en-US" sz="5400" b="1" dirty="0" smtClean="0"/>
            </a:br>
            <a:r>
              <a:rPr lang="en-US" sz="4400" b="1" i="1" dirty="0"/>
              <a:t>Project Management for Social Good®</a:t>
            </a:r>
            <a:br>
              <a:rPr lang="en-US" sz="4400" b="1" i="1" dirty="0"/>
            </a:br>
            <a:r>
              <a:rPr lang="en-US" sz="1000" b="1" i="1" dirty="0"/>
              <a:t/>
            </a:r>
            <a:br>
              <a:rPr lang="en-US" sz="1000" b="1" i="1" dirty="0"/>
            </a:br>
            <a:r>
              <a:rPr lang="en-US" sz="6000" b="1" i="1" dirty="0"/>
              <a:t>"What's In It For Me?”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664" y="4639037"/>
            <a:ext cx="8682436" cy="1202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595959"/>
                </a:solidFill>
              </a:rPr>
              <a:t>Walter Ginevri, PMI Fellow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595959"/>
                </a:solidFill>
              </a:rPr>
              <a:t>PMIEF Board of Directors</a:t>
            </a:r>
            <a:endParaRPr lang="en-US" sz="4000" dirty="0" smtClean="0">
              <a:solidFill>
                <a:srgbClr val="5959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65331"/>
            <a:ext cx="9289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chemeClr val="bg1">
                    <a:lumMod val="65000"/>
                    <a:lumOff val="35000"/>
                  </a:schemeClr>
                </a:solidFill>
              </a:rPr>
              <a:t>26 May 2017 - 5</a:t>
            </a:r>
            <a:r>
              <a:rPr lang="en-US" sz="2200" baseline="30000">
                <a:solidFill>
                  <a:schemeClr val="bg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200">
                <a:solidFill>
                  <a:schemeClr val="bg1">
                    <a:lumMod val="65000"/>
                    <a:lumOff val="35000"/>
                  </a:schemeClr>
                </a:solidFill>
              </a:rPr>
              <a:t> National Conference for Partners of PMI Kazakhstan Chapter </a:t>
            </a:r>
            <a:endParaRPr lang="it-IT" sz="220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en-US" sz="3200" b="1" dirty="0"/>
              <a:t>Why</a:t>
            </a:r>
            <a:r>
              <a:rPr lang="en-US" sz="3200" dirty="0"/>
              <a:t> partner with </a:t>
            </a:r>
            <a:r>
              <a:rPr lang="en-US" sz="3200" dirty="0" smtClean="0"/>
              <a:t>PMIEF</a:t>
            </a:r>
            <a:r>
              <a:rPr lang="en-US" sz="3200" dirty="0"/>
              <a:t>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en-US" sz="3200" b="1" dirty="0">
                <a:solidFill>
                  <a:srgbClr val="FF6600"/>
                </a:solidFill>
              </a:rPr>
              <a:t>How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PMIEF </a:t>
            </a:r>
            <a:r>
              <a:rPr lang="en-US" sz="3200" dirty="0">
                <a:solidFill>
                  <a:srgbClr val="FF6600"/>
                </a:solidFill>
              </a:rPr>
              <a:t>will support you?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en-US" sz="3200" b="1" dirty="0"/>
              <a:t>What</a:t>
            </a:r>
            <a:r>
              <a:rPr lang="en-US" sz="3200" dirty="0"/>
              <a:t> </a:t>
            </a:r>
            <a:r>
              <a:rPr lang="en-US" sz="3200" dirty="0" smtClean="0"/>
              <a:t>PMIEF </a:t>
            </a:r>
            <a:r>
              <a:rPr lang="en-US" sz="3200" dirty="0"/>
              <a:t>will give to you?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"/>
            </a:pPr>
            <a:endParaRPr lang="en-US" sz="3200" dirty="0"/>
          </a:p>
          <a:p>
            <a:pPr>
              <a:spcBef>
                <a:spcPts val="4000"/>
              </a:spcBef>
              <a:spcAft>
                <a:spcPts val="4000"/>
              </a:spcAft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9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PMIEF and PMI Chapters can </a:t>
            </a:r>
            <a:r>
              <a:rPr lang="is-IS" b="1" dirty="0"/>
              <a:t>build bridges</a:t>
            </a:r>
            <a:endParaRPr lang="en-US" dirty="0"/>
          </a:p>
        </p:txBody>
      </p:sp>
      <p:pic>
        <p:nvPicPr>
          <p:cNvPr id="66" name="Picture 65" descr="images.jpe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41" y="997781"/>
            <a:ext cx="5432670" cy="4311642"/>
          </a:xfrm>
          <a:prstGeom prst="rect">
            <a:avLst/>
          </a:prstGeom>
        </p:spPr>
      </p:pic>
      <p:pic>
        <p:nvPicPr>
          <p:cNvPr id="67" name="Picture 66" descr="images.jpe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667" y="1354665"/>
            <a:ext cx="4610273" cy="3658947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2520533" y="2484325"/>
            <a:ext cx="1828800" cy="1908016"/>
            <a:chOff x="674541" y="4045556"/>
            <a:chExt cx="1828800" cy="1908016"/>
          </a:xfrm>
        </p:grpSpPr>
        <p:pic>
          <p:nvPicPr>
            <p:cNvPr id="82" name="Picture 6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541" y="4045556"/>
              <a:ext cx="1828800" cy="1587977"/>
            </a:xfrm>
            <a:prstGeom prst="rect">
              <a:avLst/>
            </a:prstGeom>
            <a:noFill/>
            <a:ln>
              <a:solidFill>
                <a:srgbClr val="005A9B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242724"/>
            <p:cNvSpPr txBox="1">
              <a:spLocks noChangeArrowheads="1"/>
            </p:cNvSpPr>
            <p:nvPr/>
          </p:nvSpPr>
          <p:spPr bwMode="auto">
            <a:xfrm>
              <a:off x="674541" y="5633532"/>
              <a:ext cx="1828800" cy="3200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5A9B"/>
              </a:solidFill>
            </a:ln>
            <a:extLst/>
          </p:spPr>
          <p:txBody>
            <a:bodyPr vert="horz" wrap="none" lIns="0" tIns="0" rIns="0" bIns="0" rtlCol="0" anchor="ctr">
              <a:noAutofit/>
            </a:bodyPr>
            <a:lstStyle>
              <a:lvl1pPr>
                <a:spcBef>
                  <a:spcPct val="0"/>
                </a:spcBef>
                <a:buNone/>
                <a:defRPr sz="3200">
                  <a:solidFill>
                    <a:srgbClr val="DF6D1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dirty="0"/>
                <a:t>Young Learners</a:t>
              </a:r>
            </a:p>
          </p:txBody>
        </p:sp>
      </p:grpSp>
      <p:sp>
        <p:nvSpPr>
          <p:cNvPr id="84" name="TextBox 1"/>
          <p:cNvSpPr txBox="1">
            <a:spLocks noChangeArrowheads="1"/>
          </p:cNvSpPr>
          <p:nvPr/>
        </p:nvSpPr>
        <p:spPr bwMode="auto">
          <a:xfrm>
            <a:off x="1191320" y="5309423"/>
            <a:ext cx="6331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PROJECT MANAGEMENT PROFESSION</a:t>
            </a:r>
            <a:endParaRPr lang="en-US" sz="2800" dirty="0" smtClean="0">
              <a:solidFill>
                <a:srgbClr val="F08510"/>
              </a:solidFill>
              <a:latin typeface="+mj-lt"/>
              <a:cs typeface="Arial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7150100" y="1746950"/>
            <a:ext cx="1828800" cy="1988555"/>
            <a:chOff x="6148431" y="3872449"/>
            <a:chExt cx="1828800" cy="1988555"/>
          </a:xfrm>
        </p:grpSpPr>
        <p:pic>
          <p:nvPicPr>
            <p:cNvPr id="89" name="Picture 6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431" y="3872449"/>
              <a:ext cx="1828800" cy="1668515"/>
            </a:xfrm>
            <a:prstGeom prst="rect">
              <a:avLst/>
            </a:prstGeom>
            <a:noFill/>
            <a:ln>
              <a:solidFill>
                <a:srgbClr val="005A9B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242721"/>
            <p:cNvSpPr txBox="1">
              <a:spLocks noChangeArrowheads="1"/>
            </p:cNvSpPr>
            <p:nvPr/>
          </p:nvSpPr>
          <p:spPr bwMode="auto">
            <a:xfrm>
              <a:off x="6148431" y="5540964"/>
              <a:ext cx="1828800" cy="3200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5A9B"/>
              </a:solidFill>
            </a:ln>
            <a:extLst/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buNone/>
                <a:defRPr sz="2400">
                  <a:solidFill>
                    <a:srgbClr val="DF6D1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/>
                <a:t>Non-</a:t>
              </a:r>
              <a:r>
                <a:rPr lang="en-US" sz="1600" b="1" dirty="0" smtClean="0"/>
                <a:t>Profits / NGOs</a:t>
              </a:r>
              <a:endParaRPr lang="en-US" sz="1600" b="1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29822" y="2661093"/>
            <a:ext cx="1828800" cy="2148824"/>
            <a:chOff x="6148431" y="916295"/>
            <a:chExt cx="1828800" cy="2148824"/>
          </a:xfrm>
        </p:grpSpPr>
        <p:sp>
          <p:nvSpPr>
            <p:cNvPr id="92" name="TextBox 242720"/>
            <p:cNvSpPr txBox="1">
              <a:spLocks noChangeArrowheads="1"/>
            </p:cNvSpPr>
            <p:nvPr/>
          </p:nvSpPr>
          <p:spPr bwMode="auto">
            <a:xfrm>
              <a:off x="6148431" y="2745079"/>
              <a:ext cx="1828800" cy="320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5A9B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rtlCol="0" anchor="ctr">
              <a:noAutofit/>
            </a:bodyPr>
            <a:lstStyle>
              <a:lvl1pPr>
                <a:spcBef>
                  <a:spcPct val="0"/>
                </a:spcBef>
                <a:buNone/>
                <a:defRPr sz="3200">
                  <a:solidFill>
                    <a:srgbClr val="DF6D1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dirty="0"/>
                <a:t>School Teachers</a:t>
              </a:r>
            </a:p>
          </p:txBody>
        </p:sp>
        <p:pic>
          <p:nvPicPr>
            <p:cNvPr id="93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48431" y="916295"/>
              <a:ext cx="1828800" cy="1822583"/>
            </a:xfrm>
            <a:prstGeom prst="rect">
              <a:avLst/>
            </a:prstGeom>
            <a:noFill/>
            <a:ln>
              <a:solidFill>
                <a:srgbClr val="005A9B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94" name="Group 93"/>
          <p:cNvGrpSpPr/>
          <p:nvPr/>
        </p:nvGrpSpPr>
        <p:grpSpPr>
          <a:xfrm>
            <a:off x="4876800" y="2723825"/>
            <a:ext cx="1828800" cy="1938217"/>
            <a:chOff x="2953485" y="1595576"/>
            <a:chExt cx="1828800" cy="2420323"/>
          </a:xfrm>
        </p:grpSpPr>
        <p:pic>
          <p:nvPicPr>
            <p:cNvPr id="95" name="Picture 7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485" y="1595576"/>
              <a:ext cx="1828800" cy="2094452"/>
            </a:xfrm>
            <a:prstGeom prst="rect">
              <a:avLst/>
            </a:prstGeom>
            <a:noFill/>
            <a:ln>
              <a:solidFill>
                <a:srgbClr val="005A9B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242723"/>
            <p:cNvSpPr txBox="1">
              <a:spLocks noChangeArrowheads="1"/>
            </p:cNvSpPr>
            <p:nvPr/>
          </p:nvSpPr>
          <p:spPr bwMode="auto">
            <a:xfrm>
              <a:off x="2953485" y="3695859"/>
              <a:ext cx="1828800" cy="3200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rtlCol="0" anchor="ctr">
              <a:noAutofit/>
            </a:bodyPr>
            <a:lstStyle>
              <a:lvl1pPr>
                <a:spcBef>
                  <a:spcPct val="0"/>
                </a:spcBef>
                <a:buNone/>
                <a:defRPr sz="3200">
                  <a:solidFill>
                    <a:srgbClr val="DF6D1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dirty="0"/>
                <a:t>Students of all 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8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</a:t>
            </a:r>
            <a:r>
              <a:rPr lang="is-IS" b="1" dirty="0"/>
              <a:t>build bridges for school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039"/>
            <a:ext cx="5765800" cy="5255172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en-US" sz="2400" dirty="0"/>
              <a:t>Virtual teacher training program with Boise State University </a:t>
            </a:r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en-US" sz="2400" dirty="0"/>
              <a:t>Online and classroom style training scholarships for teachers </a:t>
            </a:r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en-US" sz="2400" dirty="0"/>
              <a:t>Funding creation of a 3 hour workshop titled PM for K-12 Educators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98" y="1140026"/>
            <a:ext cx="1502296" cy="2074209"/>
          </a:xfrm>
          <a:prstGeom prst="rect">
            <a:avLst/>
          </a:prstGeom>
          <a:noFill/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01599" y="3171030"/>
            <a:ext cx="144295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PM Toolkit for </a:t>
            </a:r>
            <a:r>
              <a:rPr lang="en-US" sz="1600" b="1" dirty="0" err="1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Teachers</a:t>
            </a:r>
            <a:r>
              <a:rPr lang="en-US" sz="1600" b="1" baseline="30000" dirty="0" err="1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TM</a:t>
            </a:r>
            <a:endParaRPr lang="en-US" sz="1600" b="1" baseline="30000" dirty="0">
              <a:solidFill>
                <a:srgbClr val="005A9B"/>
              </a:solidFill>
              <a:latin typeface="+mj-lt"/>
              <a:ea typeface="ＭＳ Ｐゴシック" pitchFamily="1" charset="-128"/>
              <a:cs typeface="Arial" charset="0"/>
            </a:endParaRPr>
          </a:p>
        </p:txBody>
      </p:sp>
      <p:pic>
        <p:nvPicPr>
          <p:cNvPr id="8" name="Picture 116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00" y="1108629"/>
            <a:ext cx="1501200" cy="210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442568" y="3173291"/>
            <a:ext cx="16252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PM Toolkit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for </a:t>
            </a:r>
            <a:r>
              <a:rPr lang="en-US" sz="1600" b="1" dirty="0" err="1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Youth</a:t>
            </a:r>
            <a:r>
              <a:rPr lang="en-US" sz="1600" b="1" baseline="30000" dirty="0" err="1" smtClean="0">
                <a:solidFill>
                  <a:srgbClr val="005A9B"/>
                </a:solidFill>
                <a:latin typeface="+mj-lt"/>
                <a:ea typeface="ＭＳ Ｐゴシック" pitchFamily="1" charset="-128"/>
                <a:cs typeface="Arial" charset="0"/>
              </a:rPr>
              <a:t>TM</a:t>
            </a:r>
            <a:endParaRPr lang="en-US" sz="1600" b="1" baseline="30000" dirty="0">
              <a:solidFill>
                <a:srgbClr val="005A9B"/>
              </a:solidFill>
              <a:latin typeface="+mj-lt"/>
              <a:ea typeface="ＭＳ Ｐゴシック" pitchFamily="1" charset="-128"/>
              <a:cs typeface="Arial" charset="0"/>
            </a:endParaRPr>
          </a:p>
        </p:txBody>
      </p:sp>
      <p:pic>
        <p:nvPicPr>
          <p:cNvPr id="10" name="Picture 6" descr="H:\Educational Foundation Group\Marketing (3) 900-0990\Photos\Simon Hauger - 3E PM Phil - Nov 12\Teachers - 3E Training (2) Nov 20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5902" r="13527" b="14194"/>
          <a:stretch>
            <a:fillRect/>
          </a:stretch>
        </p:blipFill>
        <p:spPr bwMode="auto">
          <a:xfrm>
            <a:off x="6186146" y="3870615"/>
            <a:ext cx="2351075" cy="179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</a:t>
            </a:r>
            <a:r>
              <a:rPr lang="is-IS" b="1" dirty="0"/>
              <a:t>build bridges for young learners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96039"/>
            <a:ext cx="5765800" cy="5255172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en-US" sz="2400" dirty="0" smtClean="0"/>
              <a:t>Collaboration with Beacon Prep School in Minnesota</a:t>
            </a:r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en-US" sz="2400" dirty="0"/>
              <a:t>Teaching PM skills as life skills to youth of the poorest townships in South Africa</a:t>
            </a:r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en-US" sz="2400" dirty="0"/>
              <a:t>Annual event involving dozens of Italian primary schools in developing projects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1196039"/>
            <a:ext cx="1905000" cy="1905000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586" y="4746348"/>
            <a:ext cx="1710632" cy="11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0" descr="Junior Achievement USA">
            <a:hlinkClick r:id="rId5" tooltip="Go to Junior Achievement USA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48" y="4732083"/>
            <a:ext cx="2348346" cy="56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es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663" y="4530393"/>
            <a:ext cx="3094706" cy="7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</a:t>
            </a:r>
            <a:r>
              <a:rPr lang="is-IS" b="1" dirty="0"/>
              <a:t>build bridges for Non-profits/NGOs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041"/>
            <a:ext cx="5765800" cy="5255172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en-US" sz="2400" dirty="0" smtClean="0"/>
              <a:t>Center for Digital Inclusion (an NGO in Brazil) partners with PMIEF to achieve their mission</a:t>
            </a:r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Font typeface="Wingdings" charset="2"/>
              <a:buChar char=""/>
            </a:pPr>
            <a:r>
              <a:rPr lang="en-US" sz="2400" dirty="0" smtClean="0"/>
              <a:t>Development program of an Italian NGO for the population of the Congo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57" y="1037899"/>
            <a:ext cx="1994851" cy="1752467"/>
          </a:xfrm>
          <a:prstGeom prst="rect">
            <a:avLst/>
          </a:prstGeom>
        </p:spPr>
      </p:pic>
      <p:pic>
        <p:nvPicPr>
          <p:cNvPr id="5" name="Picture 4" descr="Schermata 2016-04-08 alle 08.29.2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754961"/>
            <a:ext cx="2539879" cy="9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link PMIEF with PMI Chapters</a:t>
            </a:r>
            <a:endParaRPr lang="en-US" dirty="0"/>
          </a:p>
        </p:txBody>
      </p:sp>
      <p:grpSp>
        <p:nvGrpSpPr>
          <p:cNvPr id="143" name="Group 6"/>
          <p:cNvGrpSpPr>
            <a:grpSpLocks noChangeAspect="1"/>
          </p:cNvGrpSpPr>
          <p:nvPr/>
        </p:nvGrpSpPr>
        <p:grpSpPr bwMode="auto">
          <a:xfrm>
            <a:off x="5625330" y="2064046"/>
            <a:ext cx="1838325" cy="990600"/>
            <a:chOff x="4992" y="1577"/>
            <a:chExt cx="1195" cy="672"/>
          </a:xfrm>
        </p:grpSpPr>
        <p:sp>
          <p:nvSpPr>
            <p:cNvPr id="144" name="Freeform 7"/>
            <p:cNvSpPr>
              <a:spLocks/>
            </p:cNvSpPr>
            <p:nvPr/>
          </p:nvSpPr>
          <p:spPr bwMode="auto">
            <a:xfrm>
              <a:off x="5508" y="1618"/>
              <a:ext cx="50" cy="622"/>
            </a:xfrm>
            <a:custGeom>
              <a:avLst/>
              <a:gdLst>
                <a:gd name="T0" fmla="*/ 50 w 50"/>
                <a:gd name="T1" fmla="*/ 621 h 622"/>
                <a:gd name="T2" fmla="*/ 45 w 50"/>
                <a:gd name="T3" fmla="*/ 545 h 622"/>
                <a:gd name="T4" fmla="*/ 40 w 50"/>
                <a:gd name="T5" fmla="*/ 470 h 622"/>
                <a:gd name="T6" fmla="*/ 36 w 50"/>
                <a:gd name="T7" fmla="*/ 394 h 622"/>
                <a:gd name="T8" fmla="*/ 31 w 50"/>
                <a:gd name="T9" fmla="*/ 316 h 622"/>
                <a:gd name="T10" fmla="*/ 27 w 50"/>
                <a:gd name="T11" fmla="*/ 239 h 622"/>
                <a:gd name="T12" fmla="*/ 23 w 50"/>
                <a:gd name="T13" fmla="*/ 160 h 622"/>
                <a:gd name="T14" fmla="*/ 19 w 50"/>
                <a:gd name="T15" fmla="*/ 81 h 622"/>
                <a:gd name="T16" fmla="*/ 15 w 50"/>
                <a:gd name="T17" fmla="*/ 0 h 622"/>
                <a:gd name="T18" fmla="*/ 12 w 50"/>
                <a:gd name="T19" fmla="*/ 0 h 622"/>
                <a:gd name="T20" fmla="*/ 8 w 50"/>
                <a:gd name="T21" fmla="*/ 0 h 622"/>
                <a:gd name="T22" fmla="*/ 4 w 50"/>
                <a:gd name="T23" fmla="*/ 0 h 622"/>
                <a:gd name="T24" fmla="*/ 0 w 50"/>
                <a:gd name="T25" fmla="*/ 0 h 622"/>
                <a:gd name="T26" fmla="*/ 4 w 50"/>
                <a:gd name="T27" fmla="*/ 81 h 622"/>
                <a:gd name="T28" fmla="*/ 9 w 50"/>
                <a:gd name="T29" fmla="*/ 160 h 622"/>
                <a:gd name="T30" fmla="*/ 12 w 50"/>
                <a:gd name="T31" fmla="*/ 239 h 622"/>
                <a:gd name="T32" fmla="*/ 17 w 50"/>
                <a:gd name="T33" fmla="*/ 317 h 622"/>
                <a:gd name="T34" fmla="*/ 21 w 50"/>
                <a:gd name="T35" fmla="*/ 394 h 622"/>
                <a:gd name="T36" fmla="*/ 25 w 50"/>
                <a:gd name="T37" fmla="*/ 471 h 622"/>
                <a:gd name="T38" fmla="*/ 30 w 50"/>
                <a:gd name="T39" fmla="*/ 547 h 622"/>
                <a:gd name="T40" fmla="*/ 35 w 50"/>
                <a:gd name="T41" fmla="*/ 622 h 622"/>
                <a:gd name="T42" fmla="*/ 39 w 50"/>
                <a:gd name="T43" fmla="*/ 622 h 622"/>
                <a:gd name="T44" fmla="*/ 42 w 50"/>
                <a:gd name="T45" fmla="*/ 621 h 622"/>
                <a:gd name="T46" fmla="*/ 46 w 50"/>
                <a:gd name="T47" fmla="*/ 621 h 622"/>
                <a:gd name="T48" fmla="*/ 50 w 50"/>
                <a:gd name="T49" fmla="*/ 621 h 6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"/>
                <a:gd name="T76" fmla="*/ 0 h 622"/>
                <a:gd name="T77" fmla="*/ 50 w 50"/>
                <a:gd name="T78" fmla="*/ 622 h 6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" h="622">
                  <a:moveTo>
                    <a:pt x="50" y="621"/>
                  </a:moveTo>
                  <a:lnTo>
                    <a:pt x="45" y="545"/>
                  </a:lnTo>
                  <a:lnTo>
                    <a:pt x="40" y="470"/>
                  </a:lnTo>
                  <a:lnTo>
                    <a:pt x="36" y="394"/>
                  </a:lnTo>
                  <a:lnTo>
                    <a:pt x="31" y="316"/>
                  </a:lnTo>
                  <a:lnTo>
                    <a:pt x="27" y="239"/>
                  </a:lnTo>
                  <a:lnTo>
                    <a:pt x="23" y="160"/>
                  </a:lnTo>
                  <a:lnTo>
                    <a:pt x="19" y="8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1"/>
                  </a:lnTo>
                  <a:lnTo>
                    <a:pt x="9" y="160"/>
                  </a:lnTo>
                  <a:lnTo>
                    <a:pt x="12" y="239"/>
                  </a:lnTo>
                  <a:lnTo>
                    <a:pt x="17" y="317"/>
                  </a:lnTo>
                  <a:lnTo>
                    <a:pt x="21" y="394"/>
                  </a:lnTo>
                  <a:lnTo>
                    <a:pt x="25" y="471"/>
                  </a:lnTo>
                  <a:lnTo>
                    <a:pt x="30" y="547"/>
                  </a:lnTo>
                  <a:lnTo>
                    <a:pt x="35" y="622"/>
                  </a:lnTo>
                  <a:lnTo>
                    <a:pt x="39" y="622"/>
                  </a:lnTo>
                  <a:lnTo>
                    <a:pt x="42" y="621"/>
                  </a:lnTo>
                  <a:lnTo>
                    <a:pt x="46" y="621"/>
                  </a:lnTo>
                  <a:lnTo>
                    <a:pt x="50" y="6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5" name="Freeform 8"/>
            <p:cNvSpPr>
              <a:spLocks/>
            </p:cNvSpPr>
            <p:nvPr/>
          </p:nvSpPr>
          <p:spPr bwMode="auto">
            <a:xfrm>
              <a:off x="5152" y="1631"/>
              <a:ext cx="280" cy="530"/>
            </a:xfrm>
            <a:custGeom>
              <a:avLst/>
              <a:gdLst>
                <a:gd name="T0" fmla="*/ 280 w 280"/>
                <a:gd name="T1" fmla="*/ 432 h 530"/>
                <a:gd name="T2" fmla="*/ 279 w 280"/>
                <a:gd name="T3" fmla="*/ 324 h 530"/>
                <a:gd name="T4" fmla="*/ 277 w 280"/>
                <a:gd name="T5" fmla="*/ 217 h 530"/>
                <a:gd name="T6" fmla="*/ 276 w 280"/>
                <a:gd name="T7" fmla="*/ 109 h 530"/>
                <a:gd name="T8" fmla="*/ 274 w 280"/>
                <a:gd name="T9" fmla="*/ 0 h 530"/>
                <a:gd name="T10" fmla="*/ 270 w 280"/>
                <a:gd name="T11" fmla="*/ 0 h 530"/>
                <a:gd name="T12" fmla="*/ 266 w 280"/>
                <a:gd name="T13" fmla="*/ 0 h 530"/>
                <a:gd name="T14" fmla="*/ 263 w 280"/>
                <a:gd name="T15" fmla="*/ 0 h 530"/>
                <a:gd name="T16" fmla="*/ 259 w 280"/>
                <a:gd name="T17" fmla="*/ 0 h 530"/>
                <a:gd name="T18" fmla="*/ 260 w 280"/>
                <a:gd name="T19" fmla="*/ 108 h 530"/>
                <a:gd name="T20" fmla="*/ 262 w 280"/>
                <a:gd name="T21" fmla="*/ 215 h 530"/>
                <a:gd name="T22" fmla="*/ 264 w 280"/>
                <a:gd name="T23" fmla="*/ 321 h 530"/>
                <a:gd name="T24" fmla="*/ 265 w 280"/>
                <a:gd name="T25" fmla="*/ 428 h 530"/>
                <a:gd name="T26" fmla="*/ 248 w 280"/>
                <a:gd name="T27" fmla="*/ 434 h 530"/>
                <a:gd name="T28" fmla="*/ 230 w 280"/>
                <a:gd name="T29" fmla="*/ 439 h 530"/>
                <a:gd name="T30" fmla="*/ 214 w 280"/>
                <a:gd name="T31" fmla="*/ 445 h 530"/>
                <a:gd name="T32" fmla="*/ 198 w 280"/>
                <a:gd name="T33" fmla="*/ 451 h 530"/>
                <a:gd name="T34" fmla="*/ 182 w 280"/>
                <a:gd name="T35" fmla="*/ 456 h 530"/>
                <a:gd name="T36" fmla="*/ 166 w 280"/>
                <a:gd name="T37" fmla="*/ 462 h 530"/>
                <a:gd name="T38" fmla="*/ 150 w 280"/>
                <a:gd name="T39" fmla="*/ 467 h 530"/>
                <a:gd name="T40" fmla="*/ 135 w 280"/>
                <a:gd name="T41" fmla="*/ 473 h 530"/>
                <a:gd name="T42" fmla="*/ 119 w 280"/>
                <a:gd name="T43" fmla="*/ 479 h 530"/>
                <a:gd name="T44" fmla="*/ 104 w 280"/>
                <a:gd name="T45" fmla="*/ 485 h 530"/>
                <a:gd name="T46" fmla="*/ 88 w 280"/>
                <a:gd name="T47" fmla="*/ 492 h 530"/>
                <a:gd name="T48" fmla="*/ 72 w 280"/>
                <a:gd name="T49" fmla="*/ 498 h 530"/>
                <a:gd name="T50" fmla="*/ 55 w 280"/>
                <a:gd name="T51" fmla="*/ 504 h 530"/>
                <a:gd name="T52" fmla="*/ 39 w 280"/>
                <a:gd name="T53" fmla="*/ 511 h 530"/>
                <a:gd name="T54" fmla="*/ 22 w 280"/>
                <a:gd name="T55" fmla="*/ 518 h 530"/>
                <a:gd name="T56" fmla="*/ 4 w 280"/>
                <a:gd name="T57" fmla="*/ 525 h 530"/>
                <a:gd name="T58" fmla="*/ 3 w 280"/>
                <a:gd name="T59" fmla="*/ 528 h 530"/>
                <a:gd name="T60" fmla="*/ 2 w 280"/>
                <a:gd name="T61" fmla="*/ 528 h 530"/>
                <a:gd name="T62" fmla="*/ 0 w 280"/>
                <a:gd name="T63" fmla="*/ 528 h 530"/>
                <a:gd name="T64" fmla="*/ 0 w 280"/>
                <a:gd name="T65" fmla="*/ 530 h 530"/>
                <a:gd name="T66" fmla="*/ 18 w 280"/>
                <a:gd name="T67" fmla="*/ 523 h 530"/>
                <a:gd name="T68" fmla="*/ 36 w 280"/>
                <a:gd name="T69" fmla="*/ 516 h 530"/>
                <a:gd name="T70" fmla="*/ 54 w 280"/>
                <a:gd name="T71" fmla="*/ 509 h 530"/>
                <a:gd name="T72" fmla="*/ 71 w 280"/>
                <a:gd name="T73" fmla="*/ 503 h 530"/>
                <a:gd name="T74" fmla="*/ 88 w 280"/>
                <a:gd name="T75" fmla="*/ 497 h 530"/>
                <a:gd name="T76" fmla="*/ 105 w 280"/>
                <a:gd name="T77" fmla="*/ 492 h 530"/>
                <a:gd name="T78" fmla="*/ 121 w 280"/>
                <a:gd name="T79" fmla="*/ 486 h 530"/>
                <a:gd name="T80" fmla="*/ 138 w 280"/>
                <a:gd name="T81" fmla="*/ 481 h 530"/>
                <a:gd name="T82" fmla="*/ 155 w 280"/>
                <a:gd name="T83" fmla="*/ 475 h 530"/>
                <a:gd name="T84" fmla="*/ 171 w 280"/>
                <a:gd name="T85" fmla="*/ 470 h 530"/>
                <a:gd name="T86" fmla="*/ 188 w 280"/>
                <a:gd name="T87" fmla="*/ 465 h 530"/>
                <a:gd name="T88" fmla="*/ 205 w 280"/>
                <a:gd name="T89" fmla="*/ 460 h 530"/>
                <a:gd name="T90" fmla="*/ 222 w 280"/>
                <a:gd name="T91" fmla="*/ 454 h 530"/>
                <a:gd name="T92" fmla="*/ 239 w 280"/>
                <a:gd name="T93" fmla="*/ 449 h 530"/>
                <a:gd name="T94" fmla="*/ 257 w 280"/>
                <a:gd name="T95" fmla="*/ 444 h 530"/>
                <a:gd name="T96" fmla="*/ 276 w 280"/>
                <a:gd name="T97" fmla="*/ 438 h 530"/>
                <a:gd name="T98" fmla="*/ 277 w 280"/>
                <a:gd name="T99" fmla="*/ 437 h 530"/>
                <a:gd name="T100" fmla="*/ 278 w 280"/>
                <a:gd name="T101" fmla="*/ 437 h 530"/>
                <a:gd name="T102" fmla="*/ 279 w 280"/>
                <a:gd name="T103" fmla="*/ 437 h 530"/>
                <a:gd name="T104" fmla="*/ 280 w 280"/>
                <a:gd name="T105" fmla="*/ 436 h 530"/>
                <a:gd name="T106" fmla="*/ 280 w 280"/>
                <a:gd name="T107" fmla="*/ 435 h 530"/>
                <a:gd name="T108" fmla="*/ 280 w 280"/>
                <a:gd name="T109" fmla="*/ 434 h 530"/>
                <a:gd name="T110" fmla="*/ 280 w 280"/>
                <a:gd name="T111" fmla="*/ 433 h 530"/>
                <a:gd name="T112" fmla="*/ 280 w 280"/>
                <a:gd name="T113" fmla="*/ 432 h 5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530"/>
                <a:gd name="T173" fmla="*/ 280 w 280"/>
                <a:gd name="T174" fmla="*/ 530 h 5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530">
                  <a:moveTo>
                    <a:pt x="280" y="432"/>
                  </a:moveTo>
                  <a:lnTo>
                    <a:pt x="279" y="324"/>
                  </a:lnTo>
                  <a:lnTo>
                    <a:pt x="277" y="217"/>
                  </a:lnTo>
                  <a:lnTo>
                    <a:pt x="276" y="109"/>
                  </a:lnTo>
                  <a:lnTo>
                    <a:pt x="274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3" y="0"/>
                  </a:lnTo>
                  <a:lnTo>
                    <a:pt x="259" y="0"/>
                  </a:lnTo>
                  <a:lnTo>
                    <a:pt x="260" y="108"/>
                  </a:lnTo>
                  <a:lnTo>
                    <a:pt x="262" y="215"/>
                  </a:lnTo>
                  <a:lnTo>
                    <a:pt x="264" y="321"/>
                  </a:lnTo>
                  <a:lnTo>
                    <a:pt x="265" y="428"/>
                  </a:lnTo>
                  <a:lnTo>
                    <a:pt x="248" y="434"/>
                  </a:lnTo>
                  <a:lnTo>
                    <a:pt x="230" y="439"/>
                  </a:lnTo>
                  <a:lnTo>
                    <a:pt x="214" y="445"/>
                  </a:lnTo>
                  <a:lnTo>
                    <a:pt x="198" y="451"/>
                  </a:lnTo>
                  <a:lnTo>
                    <a:pt x="182" y="456"/>
                  </a:lnTo>
                  <a:lnTo>
                    <a:pt x="166" y="462"/>
                  </a:lnTo>
                  <a:lnTo>
                    <a:pt x="150" y="467"/>
                  </a:lnTo>
                  <a:lnTo>
                    <a:pt x="135" y="473"/>
                  </a:lnTo>
                  <a:lnTo>
                    <a:pt x="119" y="479"/>
                  </a:lnTo>
                  <a:lnTo>
                    <a:pt x="104" y="485"/>
                  </a:lnTo>
                  <a:lnTo>
                    <a:pt x="88" y="492"/>
                  </a:lnTo>
                  <a:lnTo>
                    <a:pt x="72" y="498"/>
                  </a:lnTo>
                  <a:lnTo>
                    <a:pt x="55" y="504"/>
                  </a:lnTo>
                  <a:lnTo>
                    <a:pt x="39" y="511"/>
                  </a:lnTo>
                  <a:lnTo>
                    <a:pt x="22" y="518"/>
                  </a:lnTo>
                  <a:lnTo>
                    <a:pt x="4" y="525"/>
                  </a:lnTo>
                  <a:lnTo>
                    <a:pt x="3" y="528"/>
                  </a:lnTo>
                  <a:lnTo>
                    <a:pt x="2" y="528"/>
                  </a:lnTo>
                  <a:lnTo>
                    <a:pt x="0" y="528"/>
                  </a:lnTo>
                  <a:lnTo>
                    <a:pt x="0" y="530"/>
                  </a:lnTo>
                  <a:lnTo>
                    <a:pt x="18" y="523"/>
                  </a:lnTo>
                  <a:lnTo>
                    <a:pt x="36" y="516"/>
                  </a:lnTo>
                  <a:lnTo>
                    <a:pt x="54" y="509"/>
                  </a:lnTo>
                  <a:lnTo>
                    <a:pt x="71" y="503"/>
                  </a:lnTo>
                  <a:lnTo>
                    <a:pt x="88" y="497"/>
                  </a:lnTo>
                  <a:lnTo>
                    <a:pt x="105" y="492"/>
                  </a:lnTo>
                  <a:lnTo>
                    <a:pt x="121" y="486"/>
                  </a:lnTo>
                  <a:lnTo>
                    <a:pt x="138" y="481"/>
                  </a:lnTo>
                  <a:lnTo>
                    <a:pt x="155" y="475"/>
                  </a:lnTo>
                  <a:lnTo>
                    <a:pt x="171" y="470"/>
                  </a:lnTo>
                  <a:lnTo>
                    <a:pt x="188" y="465"/>
                  </a:lnTo>
                  <a:lnTo>
                    <a:pt x="205" y="460"/>
                  </a:lnTo>
                  <a:lnTo>
                    <a:pt x="222" y="454"/>
                  </a:lnTo>
                  <a:lnTo>
                    <a:pt x="239" y="449"/>
                  </a:lnTo>
                  <a:lnTo>
                    <a:pt x="257" y="444"/>
                  </a:lnTo>
                  <a:lnTo>
                    <a:pt x="276" y="438"/>
                  </a:lnTo>
                  <a:lnTo>
                    <a:pt x="277" y="437"/>
                  </a:lnTo>
                  <a:lnTo>
                    <a:pt x="278" y="437"/>
                  </a:lnTo>
                  <a:lnTo>
                    <a:pt x="279" y="437"/>
                  </a:lnTo>
                  <a:lnTo>
                    <a:pt x="280" y="436"/>
                  </a:lnTo>
                  <a:lnTo>
                    <a:pt x="280" y="435"/>
                  </a:lnTo>
                  <a:lnTo>
                    <a:pt x="280" y="434"/>
                  </a:lnTo>
                  <a:lnTo>
                    <a:pt x="280" y="433"/>
                  </a:lnTo>
                  <a:lnTo>
                    <a:pt x="280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6" name="Freeform 9"/>
            <p:cNvSpPr>
              <a:spLocks/>
            </p:cNvSpPr>
            <p:nvPr/>
          </p:nvSpPr>
          <p:spPr bwMode="auto">
            <a:xfrm>
              <a:off x="5532" y="1922"/>
              <a:ext cx="579" cy="116"/>
            </a:xfrm>
            <a:custGeom>
              <a:avLst/>
              <a:gdLst>
                <a:gd name="T0" fmla="*/ 23 w 579"/>
                <a:gd name="T1" fmla="*/ 111 h 116"/>
                <a:gd name="T2" fmla="*/ 59 w 579"/>
                <a:gd name="T3" fmla="*/ 102 h 116"/>
                <a:gd name="T4" fmla="*/ 96 w 579"/>
                <a:gd name="T5" fmla="*/ 92 h 116"/>
                <a:gd name="T6" fmla="*/ 132 w 579"/>
                <a:gd name="T7" fmla="*/ 84 h 116"/>
                <a:gd name="T8" fmla="*/ 168 w 579"/>
                <a:gd name="T9" fmla="*/ 76 h 116"/>
                <a:gd name="T10" fmla="*/ 203 w 579"/>
                <a:gd name="T11" fmla="*/ 68 h 116"/>
                <a:gd name="T12" fmla="*/ 239 w 579"/>
                <a:gd name="T13" fmla="*/ 61 h 116"/>
                <a:gd name="T14" fmla="*/ 275 w 579"/>
                <a:gd name="T15" fmla="*/ 54 h 116"/>
                <a:gd name="T16" fmla="*/ 311 w 579"/>
                <a:gd name="T17" fmla="*/ 47 h 116"/>
                <a:gd name="T18" fmla="*/ 347 w 579"/>
                <a:gd name="T19" fmla="*/ 40 h 116"/>
                <a:gd name="T20" fmla="*/ 382 w 579"/>
                <a:gd name="T21" fmla="*/ 34 h 116"/>
                <a:gd name="T22" fmla="*/ 417 w 579"/>
                <a:gd name="T23" fmla="*/ 27 h 116"/>
                <a:gd name="T24" fmla="*/ 454 w 579"/>
                <a:gd name="T25" fmla="*/ 21 h 116"/>
                <a:gd name="T26" fmla="*/ 489 w 579"/>
                <a:gd name="T27" fmla="*/ 15 h 116"/>
                <a:gd name="T28" fmla="*/ 525 w 579"/>
                <a:gd name="T29" fmla="*/ 9 h 116"/>
                <a:gd name="T30" fmla="*/ 561 w 579"/>
                <a:gd name="T31" fmla="*/ 3 h 116"/>
                <a:gd name="T32" fmla="*/ 561 w 579"/>
                <a:gd name="T33" fmla="*/ 3 h 116"/>
                <a:gd name="T34" fmla="*/ 525 w 579"/>
                <a:gd name="T35" fmla="*/ 8 h 116"/>
                <a:gd name="T36" fmla="*/ 488 w 579"/>
                <a:gd name="T37" fmla="*/ 13 h 116"/>
                <a:gd name="T38" fmla="*/ 452 w 579"/>
                <a:gd name="T39" fmla="*/ 19 h 116"/>
                <a:gd name="T40" fmla="*/ 416 w 579"/>
                <a:gd name="T41" fmla="*/ 24 h 116"/>
                <a:gd name="T42" fmla="*/ 380 w 579"/>
                <a:gd name="T43" fmla="*/ 30 h 116"/>
                <a:gd name="T44" fmla="*/ 344 w 579"/>
                <a:gd name="T45" fmla="*/ 35 h 116"/>
                <a:gd name="T46" fmla="*/ 309 w 579"/>
                <a:gd name="T47" fmla="*/ 41 h 116"/>
                <a:gd name="T48" fmla="*/ 273 w 579"/>
                <a:gd name="T49" fmla="*/ 48 h 116"/>
                <a:gd name="T50" fmla="*/ 236 w 579"/>
                <a:gd name="T51" fmla="*/ 54 h 116"/>
                <a:gd name="T52" fmla="*/ 200 w 579"/>
                <a:gd name="T53" fmla="*/ 61 h 116"/>
                <a:gd name="T54" fmla="*/ 164 w 579"/>
                <a:gd name="T55" fmla="*/ 68 h 116"/>
                <a:gd name="T56" fmla="*/ 128 w 579"/>
                <a:gd name="T57" fmla="*/ 75 h 116"/>
                <a:gd name="T58" fmla="*/ 92 w 579"/>
                <a:gd name="T59" fmla="*/ 83 h 116"/>
                <a:gd name="T60" fmla="*/ 55 w 579"/>
                <a:gd name="T61" fmla="*/ 91 h 116"/>
                <a:gd name="T62" fmla="*/ 18 w 579"/>
                <a:gd name="T63" fmla="*/ 100 h 116"/>
                <a:gd name="T64" fmla="*/ 1 w 579"/>
                <a:gd name="T65" fmla="*/ 107 h 116"/>
                <a:gd name="T66" fmla="*/ 3 w 579"/>
                <a:gd name="T67" fmla="*/ 11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9"/>
                <a:gd name="T103" fmla="*/ 0 h 116"/>
                <a:gd name="T104" fmla="*/ 579 w 579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9" h="116">
                  <a:moveTo>
                    <a:pt x="4" y="116"/>
                  </a:moveTo>
                  <a:lnTo>
                    <a:pt x="23" y="111"/>
                  </a:lnTo>
                  <a:lnTo>
                    <a:pt x="41" y="106"/>
                  </a:lnTo>
                  <a:lnTo>
                    <a:pt x="59" y="102"/>
                  </a:lnTo>
                  <a:lnTo>
                    <a:pt x="78" y="97"/>
                  </a:lnTo>
                  <a:lnTo>
                    <a:pt x="96" y="92"/>
                  </a:lnTo>
                  <a:lnTo>
                    <a:pt x="114" y="88"/>
                  </a:lnTo>
                  <a:lnTo>
                    <a:pt x="132" y="84"/>
                  </a:lnTo>
                  <a:lnTo>
                    <a:pt x="150" y="80"/>
                  </a:lnTo>
                  <a:lnTo>
                    <a:pt x="168" y="76"/>
                  </a:lnTo>
                  <a:lnTo>
                    <a:pt x="186" y="72"/>
                  </a:lnTo>
                  <a:lnTo>
                    <a:pt x="203" y="68"/>
                  </a:lnTo>
                  <a:lnTo>
                    <a:pt x="221" y="64"/>
                  </a:lnTo>
                  <a:lnTo>
                    <a:pt x="239" y="61"/>
                  </a:lnTo>
                  <a:lnTo>
                    <a:pt x="257" y="58"/>
                  </a:lnTo>
                  <a:lnTo>
                    <a:pt x="275" y="54"/>
                  </a:lnTo>
                  <a:lnTo>
                    <a:pt x="293" y="51"/>
                  </a:lnTo>
                  <a:lnTo>
                    <a:pt x="311" y="47"/>
                  </a:lnTo>
                  <a:lnTo>
                    <a:pt x="328" y="44"/>
                  </a:lnTo>
                  <a:lnTo>
                    <a:pt x="347" y="40"/>
                  </a:lnTo>
                  <a:lnTo>
                    <a:pt x="364" y="37"/>
                  </a:lnTo>
                  <a:lnTo>
                    <a:pt x="382" y="34"/>
                  </a:lnTo>
                  <a:lnTo>
                    <a:pt x="400" y="31"/>
                  </a:lnTo>
                  <a:lnTo>
                    <a:pt x="417" y="27"/>
                  </a:lnTo>
                  <a:lnTo>
                    <a:pt x="436" y="24"/>
                  </a:lnTo>
                  <a:lnTo>
                    <a:pt x="454" y="21"/>
                  </a:lnTo>
                  <a:lnTo>
                    <a:pt x="472" y="18"/>
                  </a:lnTo>
                  <a:lnTo>
                    <a:pt x="489" y="15"/>
                  </a:lnTo>
                  <a:lnTo>
                    <a:pt x="507" y="12"/>
                  </a:lnTo>
                  <a:lnTo>
                    <a:pt x="525" y="9"/>
                  </a:lnTo>
                  <a:lnTo>
                    <a:pt x="543" y="6"/>
                  </a:lnTo>
                  <a:lnTo>
                    <a:pt x="561" y="3"/>
                  </a:lnTo>
                  <a:lnTo>
                    <a:pt x="579" y="0"/>
                  </a:lnTo>
                  <a:lnTo>
                    <a:pt x="561" y="3"/>
                  </a:lnTo>
                  <a:lnTo>
                    <a:pt x="543" y="5"/>
                  </a:lnTo>
                  <a:lnTo>
                    <a:pt x="525" y="8"/>
                  </a:lnTo>
                  <a:lnTo>
                    <a:pt x="506" y="11"/>
                  </a:lnTo>
                  <a:lnTo>
                    <a:pt x="488" y="13"/>
                  </a:lnTo>
                  <a:lnTo>
                    <a:pt x="470" y="16"/>
                  </a:lnTo>
                  <a:lnTo>
                    <a:pt x="452" y="19"/>
                  </a:lnTo>
                  <a:lnTo>
                    <a:pt x="434" y="21"/>
                  </a:lnTo>
                  <a:lnTo>
                    <a:pt x="416" y="24"/>
                  </a:lnTo>
                  <a:lnTo>
                    <a:pt x="398" y="27"/>
                  </a:lnTo>
                  <a:lnTo>
                    <a:pt x="380" y="30"/>
                  </a:lnTo>
                  <a:lnTo>
                    <a:pt x="362" y="33"/>
                  </a:lnTo>
                  <a:lnTo>
                    <a:pt x="344" y="35"/>
                  </a:lnTo>
                  <a:lnTo>
                    <a:pt x="327" y="39"/>
                  </a:lnTo>
                  <a:lnTo>
                    <a:pt x="309" y="41"/>
                  </a:lnTo>
                  <a:lnTo>
                    <a:pt x="291" y="45"/>
                  </a:lnTo>
                  <a:lnTo>
                    <a:pt x="273" y="48"/>
                  </a:lnTo>
                  <a:lnTo>
                    <a:pt x="254" y="51"/>
                  </a:lnTo>
                  <a:lnTo>
                    <a:pt x="236" y="54"/>
                  </a:lnTo>
                  <a:lnTo>
                    <a:pt x="218" y="58"/>
                  </a:lnTo>
                  <a:lnTo>
                    <a:pt x="200" y="61"/>
                  </a:lnTo>
                  <a:lnTo>
                    <a:pt x="182" y="64"/>
                  </a:lnTo>
                  <a:lnTo>
                    <a:pt x="164" y="68"/>
                  </a:lnTo>
                  <a:lnTo>
                    <a:pt x="146" y="71"/>
                  </a:lnTo>
                  <a:lnTo>
                    <a:pt x="128" y="75"/>
                  </a:lnTo>
                  <a:lnTo>
                    <a:pt x="110" y="79"/>
                  </a:lnTo>
                  <a:lnTo>
                    <a:pt x="92" y="83"/>
                  </a:lnTo>
                  <a:lnTo>
                    <a:pt x="74" y="87"/>
                  </a:lnTo>
                  <a:lnTo>
                    <a:pt x="55" y="91"/>
                  </a:lnTo>
                  <a:lnTo>
                    <a:pt x="36" y="96"/>
                  </a:lnTo>
                  <a:lnTo>
                    <a:pt x="18" y="100"/>
                  </a:lnTo>
                  <a:lnTo>
                    <a:pt x="0" y="104"/>
                  </a:lnTo>
                  <a:lnTo>
                    <a:pt x="1" y="107"/>
                  </a:lnTo>
                  <a:lnTo>
                    <a:pt x="2" y="110"/>
                  </a:lnTo>
                  <a:lnTo>
                    <a:pt x="3" y="113"/>
                  </a:lnTo>
                  <a:lnTo>
                    <a:pt x="4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7" name="Freeform 10"/>
            <p:cNvSpPr>
              <a:spLocks/>
            </p:cNvSpPr>
            <p:nvPr/>
          </p:nvSpPr>
          <p:spPr bwMode="auto">
            <a:xfrm>
              <a:off x="5539" y="1936"/>
              <a:ext cx="637" cy="166"/>
            </a:xfrm>
            <a:custGeom>
              <a:avLst/>
              <a:gdLst>
                <a:gd name="T0" fmla="*/ 26 w 637"/>
                <a:gd name="T1" fmla="*/ 159 h 166"/>
                <a:gd name="T2" fmla="*/ 65 w 637"/>
                <a:gd name="T3" fmla="*/ 146 h 166"/>
                <a:gd name="T4" fmla="*/ 106 w 637"/>
                <a:gd name="T5" fmla="*/ 133 h 166"/>
                <a:gd name="T6" fmla="*/ 145 w 637"/>
                <a:gd name="T7" fmla="*/ 121 h 166"/>
                <a:gd name="T8" fmla="*/ 185 w 637"/>
                <a:gd name="T9" fmla="*/ 110 h 166"/>
                <a:gd name="T10" fmla="*/ 224 w 637"/>
                <a:gd name="T11" fmla="*/ 98 h 166"/>
                <a:gd name="T12" fmla="*/ 264 w 637"/>
                <a:gd name="T13" fmla="*/ 88 h 166"/>
                <a:gd name="T14" fmla="*/ 303 w 637"/>
                <a:gd name="T15" fmla="*/ 78 h 166"/>
                <a:gd name="T16" fmla="*/ 342 w 637"/>
                <a:gd name="T17" fmla="*/ 68 h 166"/>
                <a:gd name="T18" fmla="*/ 381 w 637"/>
                <a:gd name="T19" fmla="*/ 59 h 166"/>
                <a:gd name="T20" fmla="*/ 420 w 637"/>
                <a:gd name="T21" fmla="*/ 49 h 166"/>
                <a:gd name="T22" fmla="*/ 459 w 637"/>
                <a:gd name="T23" fmla="*/ 40 h 166"/>
                <a:gd name="T24" fmla="*/ 498 w 637"/>
                <a:gd name="T25" fmla="*/ 31 h 166"/>
                <a:gd name="T26" fmla="*/ 537 w 637"/>
                <a:gd name="T27" fmla="*/ 22 h 166"/>
                <a:gd name="T28" fmla="*/ 577 w 637"/>
                <a:gd name="T29" fmla="*/ 13 h 166"/>
                <a:gd name="T30" fmla="*/ 617 w 637"/>
                <a:gd name="T31" fmla="*/ 4 h 166"/>
                <a:gd name="T32" fmla="*/ 617 w 637"/>
                <a:gd name="T33" fmla="*/ 4 h 166"/>
                <a:gd name="T34" fmla="*/ 576 w 637"/>
                <a:gd name="T35" fmla="*/ 12 h 166"/>
                <a:gd name="T36" fmla="*/ 537 w 637"/>
                <a:gd name="T37" fmla="*/ 20 h 166"/>
                <a:gd name="T38" fmla="*/ 498 w 637"/>
                <a:gd name="T39" fmla="*/ 29 h 166"/>
                <a:gd name="T40" fmla="*/ 458 w 637"/>
                <a:gd name="T41" fmla="*/ 37 h 166"/>
                <a:gd name="T42" fmla="*/ 418 w 637"/>
                <a:gd name="T43" fmla="*/ 46 h 166"/>
                <a:gd name="T44" fmla="*/ 379 w 637"/>
                <a:gd name="T45" fmla="*/ 54 h 166"/>
                <a:gd name="T46" fmla="*/ 340 w 637"/>
                <a:gd name="T47" fmla="*/ 63 h 166"/>
                <a:gd name="T48" fmla="*/ 300 w 637"/>
                <a:gd name="T49" fmla="*/ 73 h 166"/>
                <a:gd name="T50" fmla="*/ 261 w 637"/>
                <a:gd name="T51" fmla="*/ 82 h 166"/>
                <a:gd name="T52" fmla="*/ 221 w 637"/>
                <a:gd name="T53" fmla="*/ 92 h 166"/>
                <a:gd name="T54" fmla="*/ 181 w 637"/>
                <a:gd name="T55" fmla="*/ 103 h 166"/>
                <a:gd name="T56" fmla="*/ 142 w 637"/>
                <a:gd name="T57" fmla="*/ 114 h 166"/>
                <a:gd name="T58" fmla="*/ 101 w 637"/>
                <a:gd name="T59" fmla="*/ 125 h 166"/>
                <a:gd name="T60" fmla="*/ 61 w 637"/>
                <a:gd name="T61" fmla="*/ 137 h 166"/>
                <a:gd name="T62" fmla="*/ 21 w 637"/>
                <a:gd name="T63" fmla="*/ 150 h 166"/>
                <a:gd name="T64" fmla="*/ 2 w 637"/>
                <a:gd name="T65" fmla="*/ 159 h 166"/>
                <a:gd name="T66" fmla="*/ 4 w 637"/>
                <a:gd name="T67" fmla="*/ 163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7"/>
                <a:gd name="T103" fmla="*/ 0 h 166"/>
                <a:gd name="T104" fmla="*/ 637 w 637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7" h="166">
                  <a:moveTo>
                    <a:pt x="5" y="166"/>
                  </a:moveTo>
                  <a:lnTo>
                    <a:pt x="26" y="159"/>
                  </a:lnTo>
                  <a:lnTo>
                    <a:pt x="45" y="152"/>
                  </a:lnTo>
                  <a:lnTo>
                    <a:pt x="65" y="146"/>
                  </a:lnTo>
                  <a:lnTo>
                    <a:pt x="86" y="139"/>
                  </a:lnTo>
                  <a:lnTo>
                    <a:pt x="106" y="133"/>
                  </a:lnTo>
                  <a:lnTo>
                    <a:pt x="125" y="127"/>
                  </a:lnTo>
                  <a:lnTo>
                    <a:pt x="145" y="121"/>
                  </a:lnTo>
                  <a:lnTo>
                    <a:pt x="165" y="115"/>
                  </a:lnTo>
                  <a:lnTo>
                    <a:pt x="185" y="110"/>
                  </a:lnTo>
                  <a:lnTo>
                    <a:pt x="205" y="104"/>
                  </a:lnTo>
                  <a:lnTo>
                    <a:pt x="224" y="98"/>
                  </a:lnTo>
                  <a:lnTo>
                    <a:pt x="244" y="93"/>
                  </a:lnTo>
                  <a:lnTo>
                    <a:pt x="264" y="88"/>
                  </a:lnTo>
                  <a:lnTo>
                    <a:pt x="283" y="83"/>
                  </a:lnTo>
                  <a:lnTo>
                    <a:pt x="303" y="78"/>
                  </a:lnTo>
                  <a:lnTo>
                    <a:pt x="322" y="73"/>
                  </a:lnTo>
                  <a:lnTo>
                    <a:pt x="342" y="68"/>
                  </a:lnTo>
                  <a:lnTo>
                    <a:pt x="361" y="63"/>
                  </a:lnTo>
                  <a:lnTo>
                    <a:pt x="381" y="59"/>
                  </a:lnTo>
                  <a:lnTo>
                    <a:pt x="400" y="54"/>
                  </a:lnTo>
                  <a:lnTo>
                    <a:pt x="420" y="49"/>
                  </a:lnTo>
                  <a:lnTo>
                    <a:pt x="439" y="45"/>
                  </a:lnTo>
                  <a:lnTo>
                    <a:pt x="459" y="40"/>
                  </a:lnTo>
                  <a:lnTo>
                    <a:pt x="479" y="35"/>
                  </a:lnTo>
                  <a:lnTo>
                    <a:pt x="498" y="31"/>
                  </a:lnTo>
                  <a:lnTo>
                    <a:pt x="518" y="27"/>
                  </a:lnTo>
                  <a:lnTo>
                    <a:pt x="537" y="22"/>
                  </a:lnTo>
                  <a:lnTo>
                    <a:pt x="557" y="18"/>
                  </a:lnTo>
                  <a:lnTo>
                    <a:pt x="577" y="13"/>
                  </a:lnTo>
                  <a:lnTo>
                    <a:pt x="597" y="9"/>
                  </a:lnTo>
                  <a:lnTo>
                    <a:pt x="617" y="4"/>
                  </a:lnTo>
                  <a:lnTo>
                    <a:pt x="637" y="0"/>
                  </a:lnTo>
                  <a:lnTo>
                    <a:pt x="617" y="4"/>
                  </a:lnTo>
                  <a:lnTo>
                    <a:pt x="597" y="8"/>
                  </a:lnTo>
                  <a:lnTo>
                    <a:pt x="576" y="12"/>
                  </a:lnTo>
                  <a:lnTo>
                    <a:pt x="557" y="17"/>
                  </a:lnTo>
                  <a:lnTo>
                    <a:pt x="537" y="20"/>
                  </a:lnTo>
                  <a:lnTo>
                    <a:pt x="518" y="25"/>
                  </a:lnTo>
                  <a:lnTo>
                    <a:pt x="498" y="29"/>
                  </a:lnTo>
                  <a:lnTo>
                    <a:pt x="478" y="33"/>
                  </a:lnTo>
                  <a:lnTo>
                    <a:pt x="458" y="37"/>
                  </a:lnTo>
                  <a:lnTo>
                    <a:pt x="438" y="41"/>
                  </a:lnTo>
                  <a:lnTo>
                    <a:pt x="418" y="46"/>
                  </a:lnTo>
                  <a:lnTo>
                    <a:pt x="399" y="50"/>
                  </a:lnTo>
                  <a:lnTo>
                    <a:pt x="379" y="54"/>
                  </a:lnTo>
                  <a:lnTo>
                    <a:pt x="359" y="59"/>
                  </a:lnTo>
                  <a:lnTo>
                    <a:pt x="340" y="63"/>
                  </a:lnTo>
                  <a:lnTo>
                    <a:pt x="320" y="68"/>
                  </a:lnTo>
                  <a:lnTo>
                    <a:pt x="300" y="73"/>
                  </a:lnTo>
                  <a:lnTo>
                    <a:pt x="281" y="77"/>
                  </a:lnTo>
                  <a:lnTo>
                    <a:pt x="261" y="82"/>
                  </a:lnTo>
                  <a:lnTo>
                    <a:pt x="241" y="88"/>
                  </a:lnTo>
                  <a:lnTo>
                    <a:pt x="221" y="92"/>
                  </a:lnTo>
                  <a:lnTo>
                    <a:pt x="201" y="98"/>
                  </a:lnTo>
                  <a:lnTo>
                    <a:pt x="181" y="103"/>
                  </a:lnTo>
                  <a:lnTo>
                    <a:pt x="161" y="108"/>
                  </a:lnTo>
                  <a:lnTo>
                    <a:pt x="142" y="114"/>
                  </a:lnTo>
                  <a:lnTo>
                    <a:pt x="122" y="119"/>
                  </a:lnTo>
                  <a:lnTo>
                    <a:pt x="101" y="125"/>
                  </a:lnTo>
                  <a:lnTo>
                    <a:pt x="82" y="131"/>
                  </a:lnTo>
                  <a:lnTo>
                    <a:pt x="61" y="137"/>
                  </a:lnTo>
                  <a:lnTo>
                    <a:pt x="41" y="144"/>
                  </a:lnTo>
                  <a:lnTo>
                    <a:pt x="21" y="150"/>
                  </a:lnTo>
                  <a:lnTo>
                    <a:pt x="0" y="156"/>
                  </a:lnTo>
                  <a:lnTo>
                    <a:pt x="2" y="159"/>
                  </a:lnTo>
                  <a:lnTo>
                    <a:pt x="3" y="161"/>
                  </a:lnTo>
                  <a:lnTo>
                    <a:pt x="4" y="163"/>
                  </a:lnTo>
                  <a:lnTo>
                    <a:pt x="5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8" name="Freeform 11"/>
            <p:cNvSpPr>
              <a:spLocks/>
            </p:cNvSpPr>
            <p:nvPr/>
          </p:nvSpPr>
          <p:spPr bwMode="auto">
            <a:xfrm>
              <a:off x="5276" y="2107"/>
              <a:ext cx="222" cy="100"/>
            </a:xfrm>
            <a:custGeom>
              <a:avLst/>
              <a:gdLst>
                <a:gd name="T0" fmla="*/ 216 w 222"/>
                <a:gd name="T1" fmla="*/ 0 h 100"/>
                <a:gd name="T2" fmla="*/ 203 w 222"/>
                <a:gd name="T3" fmla="*/ 5 h 100"/>
                <a:gd name="T4" fmla="*/ 189 w 222"/>
                <a:gd name="T5" fmla="*/ 10 h 100"/>
                <a:gd name="T6" fmla="*/ 176 w 222"/>
                <a:gd name="T7" fmla="*/ 15 h 100"/>
                <a:gd name="T8" fmla="*/ 162 w 222"/>
                <a:gd name="T9" fmla="*/ 20 h 100"/>
                <a:gd name="T10" fmla="*/ 148 w 222"/>
                <a:gd name="T11" fmla="*/ 25 h 100"/>
                <a:gd name="T12" fmla="*/ 135 w 222"/>
                <a:gd name="T13" fmla="*/ 31 h 100"/>
                <a:gd name="T14" fmla="*/ 121 w 222"/>
                <a:gd name="T15" fmla="*/ 36 h 100"/>
                <a:gd name="T16" fmla="*/ 108 w 222"/>
                <a:gd name="T17" fmla="*/ 42 h 100"/>
                <a:gd name="T18" fmla="*/ 95 w 222"/>
                <a:gd name="T19" fmla="*/ 47 h 100"/>
                <a:gd name="T20" fmla="*/ 81 w 222"/>
                <a:gd name="T21" fmla="*/ 53 h 100"/>
                <a:gd name="T22" fmla="*/ 68 w 222"/>
                <a:gd name="T23" fmla="*/ 59 h 100"/>
                <a:gd name="T24" fmla="*/ 55 w 222"/>
                <a:gd name="T25" fmla="*/ 65 h 100"/>
                <a:gd name="T26" fmla="*/ 41 w 222"/>
                <a:gd name="T27" fmla="*/ 70 h 100"/>
                <a:gd name="T28" fmla="*/ 27 w 222"/>
                <a:gd name="T29" fmla="*/ 76 h 100"/>
                <a:gd name="T30" fmla="*/ 14 w 222"/>
                <a:gd name="T31" fmla="*/ 82 h 100"/>
                <a:gd name="T32" fmla="*/ 0 w 222"/>
                <a:gd name="T33" fmla="*/ 89 h 100"/>
                <a:gd name="T34" fmla="*/ 1 w 222"/>
                <a:gd name="T35" fmla="*/ 91 h 100"/>
                <a:gd name="T36" fmla="*/ 3 w 222"/>
                <a:gd name="T37" fmla="*/ 94 h 100"/>
                <a:gd name="T38" fmla="*/ 4 w 222"/>
                <a:gd name="T39" fmla="*/ 97 h 100"/>
                <a:gd name="T40" fmla="*/ 5 w 222"/>
                <a:gd name="T41" fmla="*/ 100 h 100"/>
                <a:gd name="T42" fmla="*/ 19 w 222"/>
                <a:gd name="T43" fmla="*/ 94 h 100"/>
                <a:gd name="T44" fmla="*/ 32 w 222"/>
                <a:gd name="T45" fmla="*/ 88 h 100"/>
                <a:gd name="T46" fmla="*/ 46 w 222"/>
                <a:gd name="T47" fmla="*/ 82 h 100"/>
                <a:gd name="T48" fmla="*/ 60 w 222"/>
                <a:gd name="T49" fmla="*/ 76 h 100"/>
                <a:gd name="T50" fmla="*/ 73 w 222"/>
                <a:gd name="T51" fmla="*/ 70 h 100"/>
                <a:gd name="T52" fmla="*/ 87 w 222"/>
                <a:gd name="T53" fmla="*/ 64 h 100"/>
                <a:gd name="T54" fmla="*/ 100 w 222"/>
                <a:gd name="T55" fmla="*/ 58 h 100"/>
                <a:gd name="T56" fmla="*/ 114 w 222"/>
                <a:gd name="T57" fmla="*/ 53 h 100"/>
                <a:gd name="T58" fmla="*/ 127 w 222"/>
                <a:gd name="T59" fmla="*/ 47 h 100"/>
                <a:gd name="T60" fmla="*/ 141 w 222"/>
                <a:gd name="T61" fmla="*/ 42 h 100"/>
                <a:gd name="T62" fmla="*/ 154 w 222"/>
                <a:gd name="T63" fmla="*/ 37 h 100"/>
                <a:gd name="T64" fmla="*/ 167 w 222"/>
                <a:gd name="T65" fmla="*/ 31 h 100"/>
                <a:gd name="T66" fmla="*/ 181 w 222"/>
                <a:gd name="T67" fmla="*/ 26 h 100"/>
                <a:gd name="T68" fmla="*/ 195 w 222"/>
                <a:gd name="T69" fmla="*/ 21 h 100"/>
                <a:gd name="T70" fmla="*/ 208 w 222"/>
                <a:gd name="T71" fmla="*/ 16 h 100"/>
                <a:gd name="T72" fmla="*/ 222 w 222"/>
                <a:gd name="T73" fmla="*/ 11 h 100"/>
                <a:gd name="T74" fmla="*/ 221 w 222"/>
                <a:gd name="T75" fmla="*/ 8 h 100"/>
                <a:gd name="T76" fmla="*/ 219 w 222"/>
                <a:gd name="T77" fmla="*/ 5 h 100"/>
                <a:gd name="T78" fmla="*/ 218 w 222"/>
                <a:gd name="T79" fmla="*/ 3 h 100"/>
                <a:gd name="T80" fmla="*/ 216 w 222"/>
                <a:gd name="T81" fmla="*/ 0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2"/>
                <a:gd name="T124" fmla="*/ 0 h 100"/>
                <a:gd name="T125" fmla="*/ 222 w 222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2" h="100">
                  <a:moveTo>
                    <a:pt x="216" y="0"/>
                  </a:moveTo>
                  <a:lnTo>
                    <a:pt x="203" y="5"/>
                  </a:lnTo>
                  <a:lnTo>
                    <a:pt x="189" y="10"/>
                  </a:lnTo>
                  <a:lnTo>
                    <a:pt x="176" y="15"/>
                  </a:lnTo>
                  <a:lnTo>
                    <a:pt x="162" y="20"/>
                  </a:lnTo>
                  <a:lnTo>
                    <a:pt x="148" y="25"/>
                  </a:lnTo>
                  <a:lnTo>
                    <a:pt x="135" y="31"/>
                  </a:lnTo>
                  <a:lnTo>
                    <a:pt x="121" y="36"/>
                  </a:lnTo>
                  <a:lnTo>
                    <a:pt x="108" y="42"/>
                  </a:lnTo>
                  <a:lnTo>
                    <a:pt x="95" y="47"/>
                  </a:lnTo>
                  <a:lnTo>
                    <a:pt x="81" y="53"/>
                  </a:lnTo>
                  <a:lnTo>
                    <a:pt x="68" y="59"/>
                  </a:lnTo>
                  <a:lnTo>
                    <a:pt x="55" y="65"/>
                  </a:lnTo>
                  <a:lnTo>
                    <a:pt x="41" y="70"/>
                  </a:lnTo>
                  <a:lnTo>
                    <a:pt x="27" y="76"/>
                  </a:lnTo>
                  <a:lnTo>
                    <a:pt x="14" y="82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4"/>
                  </a:lnTo>
                  <a:lnTo>
                    <a:pt x="4" y="97"/>
                  </a:lnTo>
                  <a:lnTo>
                    <a:pt x="5" y="100"/>
                  </a:lnTo>
                  <a:lnTo>
                    <a:pt x="19" y="94"/>
                  </a:lnTo>
                  <a:lnTo>
                    <a:pt x="32" y="88"/>
                  </a:lnTo>
                  <a:lnTo>
                    <a:pt x="46" y="82"/>
                  </a:lnTo>
                  <a:lnTo>
                    <a:pt x="60" y="76"/>
                  </a:lnTo>
                  <a:lnTo>
                    <a:pt x="73" y="70"/>
                  </a:lnTo>
                  <a:lnTo>
                    <a:pt x="87" y="64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41" y="42"/>
                  </a:lnTo>
                  <a:lnTo>
                    <a:pt x="154" y="37"/>
                  </a:lnTo>
                  <a:lnTo>
                    <a:pt x="167" y="31"/>
                  </a:lnTo>
                  <a:lnTo>
                    <a:pt x="181" y="26"/>
                  </a:lnTo>
                  <a:lnTo>
                    <a:pt x="195" y="21"/>
                  </a:lnTo>
                  <a:lnTo>
                    <a:pt x="208" y="16"/>
                  </a:lnTo>
                  <a:lnTo>
                    <a:pt x="222" y="11"/>
                  </a:lnTo>
                  <a:lnTo>
                    <a:pt x="221" y="8"/>
                  </a:lnTo>
                  <a:lnTo>
                    <a:pt x="219" y="5"/>
                  </a:lnTo>
                  <a:lnTo>
                    <a:pt x="218" y="3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49" name="Freeform 12"/>
            <p:cNvSpPr>
              <a:spLocks/>
            </p:cNvSpPr>
            <p:nvPr/>
          </p:nvSpPr>
          <p:spPr bwMode="auto">
            <a:xfrm>
              <a:off x="5276" y="2107"/>
              <a:ext cx="222" cy="100"/>
            </a:xfrm>
            <a:custGeom>
              <a:avLst/>
              <a:gdLst>
                <a:gd name="T0" fmla="*/ 5 w 222"/>
                <a:gd name="T1" fmla="*/ 100 h 100"/>
                <a:gd name="T2" fmla="*/ 19 w 222"/>
                <a:gd name="T3" fmla="*/ 94 h 100"/>
                <a:gd name="T4" fmla="*/ 32 w 222"/>
                <a:gd name="T5" fmla="*/ 88 h 100"/>
                <a:gd name="T6" fmla="*/ 46 w 222"/>
                <a:gd name="T7" fmla="*/ 82 h 100"/>
                <a:gd name="T8" fmla="*/ 60 w 222"/>
                <a:gd name="T9" fmla="*/ 76 h 100"/>
                <a:gd name="T10" fmla="*/ 73 w 222"/>
                <a:gd name="T11" fmla="*/ 70 h 100"/>
                <a:gd name="T12" fmla="*/ 87 w 222"/>
                <a:gd name="T13" fmla="*/ 64 h 100"/>
                <a:gd name="T14" fmla="*/ 100 w 222"/>
                <a:gd name="T15" fmla="*/ 58 h 100"/>
                <a:gd name="T16" fmla="*/ 114 w 222"/>
                <a:gd name="T17" fmla="*/ 53 h 100"/>
                <a:gd name="T18" fmla="*/ 127 w 222"/>
                <a:gd name="T19" fmla="*/ 47 h 100"/>
                <a:gd name="T20" fmla="*/ 141 w 222"/>
                <a:gd name="T21" fmla="*/ 42 h 100"/>
                <a:gd name="T22" fmla="*/ 154 w 222"/>
                <a:gd name="T23" fmla="*/ 37 h 100"/>
                <a:gd name="T24" fmla="*/ 167 w 222"/>
                <a:gd name="T25" fmla="*/ 31 h 100"/>
                <a:gd name="T26" fmla="*/ 181 w 222"/>
                <a:gd name="T27" fmla="*/ 26 h 100"/>
                <a:gd name="T28" fmla="*/ 195 w 222"/>
                <a:gd name="T29" fmla="*/ 21 h 100"/>
                <a:gd name="T30" fmla="*/ 208 w 222"/>
                <a:gd name="T31" fmla="*/ 16 h 100"/>
                <a:gd name="T32" fmla="*/ 222 w 222"/>
                <a:gd name="T33" fmla="*/ 11 h 100"/>
                <a:gd name="T34" fmla="*/ 221 w 222"/>
                <a:gd name="T35" fmla="*/ 8 h 100"/>
                <a:gd name="T36" fmla="*/ 219 w 222"/>
                <a:gd name="T37" fmla="*/ 5 h 100"/>
                <a:gd name="T38" fmla="*/ 218 w 222"/>
                <a:gd name="T39" fmla="*/ 3 h 100"/>
                <a:gd name="T40" fmla="*/ 216 w 222"/>
                <a:gd name="T41" fmla="*/ 0 h 100"/>
                <a:gd name="T42" fmla="*/ 203 w 222"/>
                <a:gd name="T43" fmla="*/ 5 h 100"/>
                <a:gd name="T44" fmla="*/ 189 w 222"/>
                <a:gd name="T45" fmla="*/ 10 h 100"/>
                <a:gd name="T46" fmla="*/ 176 w 222"/>
                <a:gd name="T47" fmla="*/ 15 h 100"/>
                <a:gd name="T48" fmla="*/ 162 w 222"/>
                <a:gd name="T49" fmla="*/ 20 h 100"/>
                <a:gd name="T50" fmla="*/ 148 w 222"/>
                <a:gd name="T51" fmla="*/ 25 h 100"/>
                <a:gd name="T52" fmla="*/ 135 w 222"/>
                <a:gd name="T53" fmla="*/ 31 h 100"/>
                <a:gd name="T54" fmla="*/ 121 w 222"/>
                <a:gd name="T55" fmla="*/ 36 h 100"/>
                <a:gd name="T56" fmla="*/ 108 w 222"/>
                <a:gd name="T57" fmla="*/ 42 h 100"/>
                <a:gd name="T58" fmla="*/ 95 w 222"/>
                <a:gd name="T59" fmla="*/ 47 h 100"/>
                <a:gd name="T60" fmla="*/ 81 w 222"/>
                <a:gd name="T61" fmla="*/ 53 h 100"/>
                <a:gd name="T62" fmla="*/ 68 w 222"/>
                <a:gd name="T63" fmla="*/ 59 h 100"/>
                <a:gd name="T64" fmla="*/ 55 w 222"/>
                <a:gd name="T65" fmla="*/ 65 h 100"/>
                <a:gd name="T66" fmla="*/ 41 w 222"/>
                <a:gd name="T67" fmla="*/ 70 h 100"/>
                <a:gd name="T68" fmla="*/ 27 w 222"/>
                <a:gd name="T69" fmla="*/ 76 h 100"/>
                <a:gd name="T70" fmla="*/ 14 w 222"/>
                <a:gd name="T71" fmla="*/ 82 h 100"/>
                <a:gd name="T72" fmla="*/ 0 w 222"/>
                <a:gd name="T73" fmla="*/ 89 h 100"/>
                <a:gd name="T74" fmla="*/ 1 w 222"/>
                <a:gd name="T75" fmla="*/ 91 h 100"/>
                <a:gd name="T76" fmla="*/ 3 w 222"/>
                <a:gd name="T77" fmla="*/ 94 h 100"/>
                <a:gd name="T78" fmla="*/ 4 w 222"/>
                <a:gd name="T79" fmla="*/ 97 h 100"/>
                <a:gd name="T80" fmla="*/ 5 w 222"/>
                <a:gd name="T81" fmla="*/ 100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2"/>
                <a:gd name="T124" fmla="*/ 0 h 100"/>
                <a:gd name="T125" fmla="*/ 222 w 222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2" h="100">
                  <a:moveTo>
                    <a:pt x="5" y="100"/>
                  </a:moveTo>
                  <a:lnTo>
                    <a:pt x="19" y="94"/>
                  </a:lnTo>
                  <a:lnTo>
                    <a:pt x="32" y="88"/>
                  </a:lnTo>
                  <a:lnTo>
                    <a:pt x="46" y="82"/>
                  </a:lnTo>
                  <a:lnTo>
                    <a:pt x="60" y="76"/>
                  </a:lnTo>
                  <a:lnTo>
                    <a:pt x="73" y="70"/>
                  </a:lnTo>
                  <a:lnTo>
                    <a:pt x="87" y="64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41" y="42"/>
                  </a:lnTo>
                  <a:lnTo>
                    <a:pt x="154" y="37"/>
                  </a:lnTo>
                  <a:lnTo>
                    <a:pt x="167" y="31"/>
                  </a:lnTo>
                  <a:lnTo>
                    <a:pt x="181" y="26"/>
                  </a:lnTo>
                  <a:lnTo>
                    <a:pt x="195" y="21"/>
                  </a:lnTo>
                  <a:lnTo>
                    <a:pt x="208" y="16"/>
                  </a:lnTo>
                  <a:lnTo>
                    <a:pt x="222" y="11"/>
                  </a:lnTo>
                  <a:lnTo>
                    <a:pt x="221" y="8"/>
                  </a:lnTo>
                  <a:lnTo>
                    <a:pt x="219" y="5"/>
                  </a:lnTo>
                  <a:lnTo>
                    <a:pt x="218" y="3"/>
                  </a:lnTo>
                  <a:lnTo>
                    <a:pt x="216" y="0"/>
                  </a:lnTo>
                  <a:lnTo>
                    <a:pt x="203" y="5"/>
                  </a:lnTo>
                  <a:lnTo>
                    <a:pt x="189" y="10"/>
                  </a:lnTo>
                  <a:lnTo>
                    <a:pt x="176" y="15"/>
                  </a:lnTo>
                  <a:lnTo>
                    <a:pt x="162" y="20"/>
                  </a:lnTo>
                  <a:lnTo>
                    <a:pt x="148" y="25"/>
                  </a:lnTo>
                  <a:lnTo>
                    <a:pt x="135" y="31"/>
                  </a:lnTo>
                  <a:lnTo>
                    <a:pt x="121" y="36"/>
                  </a:lnTo>
                  <a:lnTo>
                    <a:pt x="108" y="42"/>
                  </a:lnTo>
                  <a:lnTo>
                    <a:pt x="95" y="47"/>
                  </a:lnTo>
                  <a:lnTo>
                    <a:pt x="81" y="53"/>
                  </a:lnTo>
                  <a:lnTo>
                    <a:pt x="68" y="59"/>
                  </a:lnTo>
                  <a:lnTo>
                    <a:pt x="55" y="65"/>
                  </a:lnTo>
                  <a:lnTo>
                    <a:pt x="41" y="70"/>
                  </a:lnTo>
                  <a:lnTo>
                    <a:pt x="27" y="76"/>
                  </a:lnTo>
                  <a:lnTo>
                    <a:pt x="14" y="82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4"/>
                  </a:lnTo>
                  <a:lnTo>
                    <a:pt x="4" y="97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0" name="Freeform 13"/>
            <p:cNvSpPr>
              <a:spLocks/>
            </p:cNvSpPr>
            <p:nvPr/>
          </p:nvSpPr>
          <p:spPr bwMode="auto">
            <a:xfrm>
              <a:off x="5486" y="1629"/>
              <a:ext cx="17" cy="620"/>
            </a:xfrm>
            <a:custGeom>
              <a:avLst/>
              <a:gdLst>
                <a:gd name="T0" fmla="*/ 0 w 17"/>
                <a:gd name="T1" fmla="*/ 0 h 620"/>
                <a:gd name="T2" fmla="*/ 2 w 17"/>
                <a:gd name="T3" fmla="*/ 158 h 620"/>
                <a:gd name="T4" fmla="*/ 3 w 17"/>
                <a:gd name="T5" fmla="*/ 314 h 620"/>
                <a:gd name="T6" fmla="*/ 6 w 17"/>
                <a:gd name="T7" fmla="*/ 468 h 620"/>
                <a:gd name="T8" fmla="*/ 9 w 17"/>
                <a:gd name="T9" fmla="*/ 620 h 620"/>
                <a:gd name="T10" fmla="*/ 11 w 17"/>
                <a:gd name="T11" fmla="*/ 620 h 620"/>
                <a:gd name="T12" fmla="*/ 13 w 17"/>
                <a:gd name="T13" fmla="*/ 619 h 620"/>
                <a:gd name="T14" fmla="*/ 15 w 17"/>
                <a:gd name="T15" fmla="*/ 619 h 620"/>
                <a:gd name="T16" fmla="*/ 17 w 17"/>
                <a:gd name="T17" fmla="*/ 619 h 620"/>
                <a:gd name="T18" fmla="*/ 14 w 17"/>
                <a:gd name="T19" fmla="*/ 467 h 620"/>
                <a:gd name="T20" fmla="*/ 12 w 17"/>
                <a:gd name="T21" fmla="*/ 314 h 620"/>
                <a:gd name="T22" fmla="*/ 10 w 17"/>
                <a:gd name="T23" fmla="*/ 158 h 620"/>
                <a:gd name="T24" fmla="*/ 8 w 17"/>
                <a:gd name="T25" fmla="*/ 0 h 620"/>
                <a:gd name="T26" fmla="*/ 6 w 17"/>
                <a:gd name="T27" fmla="*/ 0 h 620"/>
                <a:gd name="T28" fmla="*/ 4 w 17"/>
                <a:gd name="T29" fmla="*/ 0 h 620"/>
                <a:gd name="T30" fmla="*/ 2 w 17"/>
                <a:gd name="T31" fmla="*/ 0 h 620"/>
                <a:gd name="T32" fmla="*/ 0 w 17"/>
                <a:gd name="T33" fmla="*/ 0 h 6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620"/>
                <a:gd name="T53" fmla="*/ 17 w 17"/>
                <a:gd name="T54" fmla="*/ 620 h 6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620">
                  <a:moveTo>
                    <a:pt x="0" y="0"/>
                  </a:moveTo>
                  <a:lnTo>
                    <a:pt x="2" y="158"/>
                  </a:lnTo>
                  <a:lnTo>
                    <a:pt x="3" y="314"/>
                  </a:lnTo>
                  <a:lnTo>
                    <a:pt x="6" y="468"/>
                  </a:lnTo>
                  <a:lnTo>
                    <a:pt x="9" y="620"/>
                  </a:lnTo>
                  <a:lnTo>
                    <a:pt x="11" y="620"/>
                  </a:lnTo>
                  <a:lnTo>
                    <a:pt x="13" y="619"/>
                  </a:lnTo>
                  <a:lnTo>
                    <a:pt x="15" y="619"/>
                  </a:lnTo>
                  <a:lnTo>
                    <a:pt x="17" y="619"/>
                  </a:lnTo>
                  <a:lnTo>
                    <a:pt x="14" y="467"/>
                  </a:lnTo>
                  <a:lnTo>
                    <a:pt x="12" y="314"/>
                  </a:lnTo>
                  <a:lnTo>
                    <a:pt x="10" y="158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1" name="Freeform 14"/>
            <p:cNvSpPr>
              <a:spLocks/>
            </p:cNvSpPr>
            <p:nvPr/>
          </p:nvSpPr>
          <p:spPr bwMode="auto">
            <a:xfrm>
              <a:off x="5406" y="1611"/>
              <a:ext cx="117" cy="27"/>
            </a:xfrm>
            <a:custGeom>
              <a:avLst/>
              <a:gdLst>
                <a:gd name="T0" fmla="*/ 117 w 117"/>
                <a:gd name="T1" fmla="*/ 6 h 27"/>
                <a:gd name="T2" fmla="*/ 117 w 117"/>
                <a:gd name="T3" fmla="*/ 3 h 27"/>
                <a:gd name="T4" fmla="*/ 107 w 117"/>
                <a:gd name="T5" fmla="*/ 2 h 27"/>
                <a:gd name="T6" fmla="*/ 91 w 117"/>
                <a:gd name="T7" fmla="*/ 1 h 27"/>
                <a:gd name="T8" fmla="*/ 79 w 117"/>
                <a:gd name="T9" fmla="*/ 0 h 27"/>
                <a:gd name="T10" fmla="*/ 72 w 117"/>
                <a:gd name="T11" fmla="*/ 0 h 27"/>
                <a:gd name="T12" fmla="*/ 70 w 117"/>
                <a:gd name="T13" fmla="*/ 3 h 27"/>
                <a:gd name="T14" fmla="*/ 71 w 117"/>
                <a:gd name="T15" fmla="*/ 8 h 27"/>
                <a:gd name="T16" fmla="*/ 67 w 117"/>
                <a:gd name="T17" fmla="*/ 12 h 27"/>
                <a:gd name="T18" fmla="*/ 61 w 117"/>
                <a:gd name="T19" fmla="*/ 14 h 27"/>
                <a:gd name="T20" fmla="*/ 55 w 117"/>
                <a:gd name="T21" fmla="*/ 16 h 27"/>
                <a:gd name="T22" fmla="*/ 48 w 117"/>
                <a:gd name="T23" fmla="*/ 17 h 27"/>
                <a:gd name="T24" fmla="*/ 46 w 117"/>
                <a:gd name="T25" fmla="*/ 16 h 27"/>
                <a:gd name="T26" fmla="*/ 46 w 117"/>
                <a:gd name="T27" fmla="*/ 12 h 27"/>
                <a:gd name="T28" fmla="*/ 46 w 117"/>
                <a:gd name="T29" fmla="*/ 11 h 27"/>
                <a:gd name="T30" fmla="*/ 43 w 117"/>
                <a:gd name="T31" fmla="*/ 11 h 27"/>
                <a:gd name="T32" fmla="*/ 37 w 117"/>
                <a:gd name="T33" fmla="*/ 11 h 27"/>
                <a:gd name="T34" fmla="*/ 26 w 117"/>
                <a:gd name="T35" fmla="*/ 13 h 27"/>
                <a:gd name="T36" fmla="*/ 15 w 117"/>
                <a:gd name="T37" fmla="*/ 14 h 27"/>
                <a:gd name="T38" fmla="*/ 5 w 117"/>
                <a:gd name="T39" fmla="*/ 16 h 27"/>
                <a:gd name="T40" fmla="*/ 5 w 117"/>
                <a:gd name="T41" fmla="*/ 17 h 27"/>
                <a:gd name="T42" fmla="*/ 14 w 117"/>
                <a:gd name="T43" fmla="*/ 17 h 27"/>
                <a:gd name="T44" fmla="*/ 23 w 117"/>
                <a:gd name="T45" fmla="*/ 17 h 27"/>
                <a:gd name="T46" fmla="*/ 32 w 117"/>
                <a:gd name="T47" fmla="*/ 17 h 27"/>
                <a:gd name="T48" fmla="*/ 36 w 117"/>
                <a:gd name="T49" fmla="*/ 20 h 27"/>
                <a:gd name="T50" fmla="*/ 35 w 117"/>
                <a:gd name="T51" fmla="*/ 25 h 27"/>
                <a:gd name="T52" fmla="*/ 41 w 117"/>
                <a:gd name="T53" fmla="*/ 26 h 27"/>
                <a:gd name="T54" fmla="*/ 56 w 117"/>
                <a:gd name="T55" fmla="*/ 23 h 27"/>
                <a:gd name="T56" fmla="*/ 68 w 117"/>
                <a:gd name="T57" fmla="*/ 19 h 27"/>
                <a:gd name="T58" fmla="*/ 77 w 117"/>
                <a:gd name="T59" fmla="*/ 18 h 27"/>
                <a:gd name="T60" fmla="*/ 79 w 117"/>
                <a:gd name="T61" fmla="*/ 16 h 27"/>
                <a:gd name="T62" fmla="*/ 79 w 117"/>
                <a:gd name="T63" fmla="*/ 11 h 27"/>
                <a:gd name="T64" fmla="*/ 83 w 117"/>
                <a:gd name="T65" fmla="*/ 7 h 27"/>
                <a:gd name="T66" fmla="*/ 93 w 117"/>
                <a:gd name="T67" fmla="*/ 8 h 27"/>
                <a:gd name="T68" fmla="*/ 102 w 117"/>
                <a:gd name="T69" fmla="*/ 8 h 27"/>
                <a:gd name="T70" fmla="*/ 112 w 117"/>
                <a:gd name="T71" fmla="*/ 8 h 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7"/>
                <a:gd name="T109" fmla="*/ 0 h 27"/>
                <a:gd name="T110" fmla="*/ 117 w 117"/>
                <a:gd name="T111" fmla="*/ 27 h 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7" h="27">
                  <a:moveTo>
                    <a:pt x="117" y="8"/>
                  </a:moveTo>
                  <a:lnTo>
                    <a:pt x="117" y="6"/>
                  </a:lnTo>
                  <a:lnTo>
                    <a:pt x="117" y="5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07" y="2"/>
                  </a:lnTo>
                  <a:lnTo>
                    <a:pt x="98" y="1"/>
                  </a:lnTo>
                  <a:lnTo>
                    <a:pt x="91" y="1"/>
                  </a:lnTo>
                  <a:lnTo>
                    <a:pt x="84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71" y="5"/>
                  </a:lnTo>
                  <a:lnTo>
                    <a:pt x="71" y="8"/>
                  </a:lnTo>
                  <a:lnTo>
                    <a:pt x="71" y="12"/>
                  </a:lnTo>
                  <a:lnTo>
                    <a:pt x="67" y="12"/>
                  </a:lnTo>
                  <a:lnTo>
                    <a:pt x="64" y="13"/>
                  </a:lnTo>
                  <a:lnTo>
                    <a:pt x="61" y="14"/>
                  </a:lnTo>
                  <a:lnTo>
                    <a:pt x="58" y="14"/>
                  </a:lnTo>
                  <a:lnTo>
                    <a:pt x="55" y="16"/>
                  </a:lnTo>
                  <a:lnTo>
                    <a:pt x="52" y="16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6" y="16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2" y="11"/>
                  </a:lnTo>
                  <a:lnTo>
                    <a:pt x="37" y="11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1" y="13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5" y="16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2" y="17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4" y="27"/>
                  </a:lnTo>
                  <a:lnTo>
                    <a:pt x="41" y="26"/>
                  </a:lnTo>
                  <a:lnTo>
                    <a:pt x="49" y="24"/>
                  </a:lnTo>
                  <a:lnTo>
                    <a:pt x="56" y="23"/>
                  </a:lnTo>
                  <a:lnTo>
                    <a:pt x="63" y="21"/>
                  </a:lnTo>
                  <a:lnTo>
                    <a:pt x="68" y="19"/>
                  </a:lnTo>
                  <a:lnTo>
                    <a:pt x="74" y="18"/>
                  </a:lnTo>
                  <a:lnTo>
                    <a:pt x="77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79" y="7"/>
                  </a:lnTo>
                  <a:lnTo>
                    <a:pt x="83" y="7"/>
                  </a:lnTo>
                  <a:lnTo>
                    <a:pt x="88" y="8"/>
                  </a:lnTo>
                  <a:lnTo>
                    <a:pt x="93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7" y="8"/>
                  </a:lnTo>
                  <a:lnTo>
                    <a:pt x="112" y="8"/>
                  </a:lnTo>
                  <a:lnTo>
                    <a:pt x="1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2" name="Freeform 15"/>
            <p:cNvSpPr>
              <a:spLocks/>
            </p:cNvSpPr>
            <p:nvPr/>
          </p:nvSpPr>
          <p:spPr bwMode="auto">
            <a:xfrm>
              <a:off x="5495" y="2074"/>
              <a:ext cx="55" cy="18"/>
            </a:xfrm>
            <a:custGeom>
              <a:avLst/>
              <a:gdLst>
                <a:gd name="T0" fmla="*/ 0 w 55"/>
                <a:gd name="T1" fmla="*/ 18 h 18"/>
                <a:gd name="T2" fmla="*/ 7 w 55"/>
                <a:gd name="T3" fmla="*/ 16 h 18"/>
                <a:gd name="T4" fmla="*/ 14 w 55"/>
                <a:gd name="T5" fmla="*/ 13 h 18"/>
                <a:gd name="T6" fmla="*/ 21 w 55"/>
                <a:gd name="T7" fmla="*/ 11 h 18"/>
                <a:gd name="T8" fmla="*/ 28 w 55"/>
                <a:gd name="T9" fmla="*/ 9 h 18"/>
                <a:gd name="T10" fmla="*/ 34 w 55"/>
                <a:gd name="T11" fmla="*/ 7 h 18"/>
                <a:gd name="T12" fmla="*/ 41 w 55"/>
                <a:gd name="T13" fmla="*/ 4 h 18"/>
                <a:gd name="T14" fmla="*/ 48 w 55"/>
                <a:gd name="T15" fmla="*/ 2 h 18"/>
                <a:gd name="T16" fmla="*/ 55 w 55"/>
                <a:gd name="T17" fmla="*/ 0 h 18"/>
                <a:gd name="T18" fmla="*/ 48 w 55"/>
                <a:gd name="T19" fmla="*/ 1 h 18"/>
                <a:gd name="T20" fmla="*/ 41 w 55"/>
                <a:gd name="T21" fmla="*/ 3 h 18"/>
                <a:gd name="T22" fmla="*/ 34 w 55"/>
                <a:gd name="T23" fmla="*/ 4 h 18"/>
                <a:gd name="T24" fmla="*/ 28 w 55"/>
                <a:gd name="T25" fmla="*/ 6 h 18"/>
                <a:gd name="T26" fmla="*/ 21 w 55"/>
                <a:gd name="T27" fmla="*/ 7 h 18"/>
                <a:gd name="T28" fmla="*/ 14 w 55"/>
                <a:gd name="T29" fmla="*/ 8 h 18"/>
                <a:gd name="T30" fmla="*/ 7 w 55"/>
                <a:gd name="T31" fmla="*/ 10 h 18"/>
                <a:gd name="T32" fmla="*/ 0 w 55"/>
                <a:gd name="T33" fmla="*/ 11 h 18"/>
                <a:gd name="T34" fmla="*/ 0 w 55"/>
                <a:gd name="T35" fmla="*/ 13 h 18"/>
                <a:gd name="T36" fmla="*/ 0 w 55"/>
                <a:gd name="T37" fmla="*/ 15 h 18"/>
                <a:gd name="T38" fmla="*/ 0 w 55"/>
                <a:gd name="T39" fmla="*/ 16 h 18"/>
                <a:gd name="T40" fmla="*/ 0 w 55"/>
                <a:gd name="T41" fmla="*/ 18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18"/>
                <a:gd name="T65" fmla="*/ 55 w 55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18">
                  <a:moveTo>
                    <a:pt x="0" y="18"/>
                  </a:moveTo>
                  <a:lnTo>
                    <a:pt x="7" y="16"/>
                  </a:lnTo>
                  <a:lnTo>
                    <a:pt x="14" y="13"/>
                  </a:lnTo>
                  <a:lnTo>
                    <a:pt x="21" y="11"/>
                  </a:lnTo>
                  <a:lnTo>
                    <a:pt x="28" y="9"/>
                  </a:lnTo>
                  <a:lnTo>
                    <a:pt x="34" y="7"/>
                  </a:lnTo>
                  <a:lnTo>
                    <a:pt x="41" y="4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41" y="3"/>
                  </a:lnTo>
                  <a:lnTo>
                    <a:pt x="34" y="4"/>
                  </a:lnTo>
                  <a:lnTo>
                    <a:pt x="28" y="6"/>
                  </a:lnTo>
                  <a:lnTo>
                    <a:pt x="21" y="7"/>
                  </a:lnTo>
                  <a:lnTo>
                    <a:pt x="14" y="8"/>
                  </a:lnTo>
                  <a:lnTo>
                    <a:pt x="7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3" name="Freeform 16"/>
            <p:cNvSpPr>
              <a:spLocks/>
            </p:cNvSpPr>
            <p:nvPr/>
          </p:nvSpPr>
          <p:spPr bwMode="auto">
            <a:xfrm>
              <a:off x="5498" y="1577"/>
              <a:ext cx="8" cy="29"/>
            </a:xfrm>
            <a:custGeom>
              <a:avLst/>
              <a:gdLst>
                <a:gd name="T0" fmla="*/ 8 w 8"/>
                <a:gd name="T1" fmla="*/ 29 h 29"/>
                <a:gd name="T2" fmla="*/ 8 w 8"/>
                <a:gd name="T3" fmla="*/ 22 h 29"/>
                <a:gd name="T4" fmla="*/ 6 w 8"/>
                <a:gd name="T5" fmla="*/ 15 h 29"/>
                <a:gd name="T6" fmla="*/ 6 w 8"/>
                <a:gd name="T7" fmla="*/ 7 h 29"/>
                <a:gd name="T8" fmla="*/ 5 w 8"/>
                <a:gd name="T9" fmla="*/ 0 h 29"/>
                <a:gd name="T10" fmla="*/ 3 w 8"/>
                <a:gd name="T11" fmla="*/ 7 h 29"/>
                <a:gd name="T12" fmla="*/ 2 w 8"/>
                <a:gd name="T13" fmla="*/ 15 h 29"/>
                <a:gd name="T14" fmla="*/ 1 w 8"/>
                <a:gd name="T15" fmla="*/ 22 h 29"/>
                <a:gd name="T16" fmla="*/ 0 w 8"/>
                <a:gd name="T17" fmla="*/ 29 h 29"/>
                <a:gd name="T18" fmla="*/ 2 w 8"/>
                <a:gd name="T19" fmla="*/ 29 h 29"/>
                <a:gd name="T20" fmla="*/ 4 w 8"/>
                <a:gd name="T21" fmla="*/ 29 h 29"/>
                <a:gd name="T22" fmla="*/ 6 w 8"/>
                <a:gd name="T23" fmla="*/ 29 h 29"/>
                <a:gd name="T24" fmla="*/ 8 w 8"/>
                <a:gd name="T25" fmla="*/ 29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29"/>
                <a:gd name="T41" fmla="*/ 8 w 8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29">
                  <a:moveTo>
                    <a:pt x="8" y="29"/>
                  </a:moveTo>
                  <a:lnTo>
                    <a:pt x="8" y="22"/>
                  </a:lnTo>
                  <a:lnTo>
                    <a:pt x="6" y="15"/>
                  </a:lnTo>
                  <a:lnTo>
                    <a:pt x="6" y="7"/>
                  </a:lnTo>
                  <a:lnTo>
                    <a:pt x="5" y="0"/>
                  </a:lnTo>
                  <a:lnTo>
                    <a:pt x="3" y="7"/>
                  </a:lnTo>
                  <a:lnTo>
                    <a:pt x="2" y="15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4" name="Freeform 17"/>
            <p:cNvSpPr>
              <a:spLocks/>
            </p:cNvSpPr>
            <p:nvPr/>
          </p:nvSpPr>
          <p:spPr bwMode="auto">
            <a:xfrm>
              <a:off x="5423" y="1597"/>
              <a:ext cx="8" cy="24"/>
            </a:xfrm>
            <a:custGeom>
              <a:avLst/>
              <a:gdLst>
                <a:gd name="T0" fmla="*/ 8 w 8"/>
                <a:gd name="T1" fmla="*/ 24 h 24"/>
                <a:gd name="T2" fmla="*/ 7 w 8"/>
                <a:gd name="T3" fmla="*/ 18 h 24"/>
                <a:gd name="T4" fmla="*/ 6 w 8"/>
                <a:gd name="T5" fmla="*/ 12 h 24"/>
                <a:gd name="T6" fmla="*/ 5 w 8"/>
                <a:gd name="T7" fmla="*/ 6 h 24"/>
                <a:gd name="T8" fmla="*/ 4 w 8"/>
                <a:gd name="T9" fmla="*/ 0 h 24"/>
                <a:gd name="T10" fmla="*/ 3 w 8"/>
                <a:gd name="T11" fmla="*/ 6 h 24"/>
                <a:gd name="T12" fmla="*/ 2 w 8"/>
                <a:gd name="T13" fmla="*/ 12 h 24"/>
                <a:gd name="T14" fmla="*/ 1 w 8"/>
                <a:gd name="T15" fmla="*/ 18 h 24"/>
                <a:gd name="T16" fmla="*/ 0 w 8"/>
                <a:gd name="T17" fmla="*/ 24 h 24"/>
                <a:gd name="T18" fmla="*/ 3 w 8"/>
                <a:gd name="T19" fmla="*/ 24 h 24"/>
                <a:gd name="T20" fmla="*/ 5 w 8"/>
                <a:gd name="T21" fmla="*/ 24 h 24"/>
                <a:gd name="T22" fmla="*/ 6 w 8"/>
                <a:gd name="T23" fmla="*/ 24 h 24"/>
                <a:gd name="T24" fmla="*/ 8 w 8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24"/>
                <a:gd name="T41" fmla="*/ 8 w 8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24">
                  <a:moveTo>
                    <a:pt x="8" y="24"/>
                  </a:moveTo>
                  <a:lnTo>
                    <a:pt x="7" y="18"/>
                  </a:lnTo>
                  <a:lnTo>
                    <a:pt x="6" y="12"/>
                  </a:lnTo>
                  <a:lnTo>
                    <a:pt x="5" y="6"/>
                  </a:lnTo>
                  <a:lnTo>
                    <a:pt x="4" y="0"/>
                  </a:lnTo>
                  <a:lnTo>
                    <a:pt x="3" y="6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5" name="Freeform 18"/>
            <p:cNvSpPr>
              <a:spLocks/>
            </p:cNvSpPr>
            <p:nvPr/>
          </p:nvSpPr>
          <p:spPr bwMode="auto">
            <a:xfrm>
              <a:off x="5453" y="2125"/>
              <a:ext cx="16" cy="105"/>
            </a:xfrm>
            <a:custGeom>
              <a:avLst/>
              <a:gdLst>
                <a:gd name="T0" fmla="*/ 0 w 16"/>
                <a:gd name="T1" fmla="*/ 1 h 105"/>
                <a:gd name="T2" fmla="*/ 0 w 16"/>
                <a:gd name="T3" fmla="*/ 28 h 105"/>
                <a:gd name="T4" fmla="*/ 0 w 16"/>
                <a:gd name="T5" fmla="*/ 54 h 105"/>
                <a:gd name="T6" fmla="*/ 1 w 16"/>
                <a:gd name="T7" fmla="*/ 79 h 105"/>
                <a:gd name="T8" fmla="*/ 1 w 16"/>
                <a:gd name="T9" fmla="*/ 105 h 105"/>
                <a:gd name="T10" fmla="*/ 5 w 16"/>
                <a:gd name="T11" fmla="*/ 105 h 105"/>
                <a:gd name="T12" fmla="*/ 9 w 16"/>
                <a:gd name="T13" fmla="*/ 104 h 105"/>
                <a:gd name="T14" fmla="*/ 12 w 16"/>
                <a:gd name="T15" fmla="*/ 104 h 105"/>
                <a:gd name="T16" fmla="*/ 16 w 16"/>
                <a:gd name="T17" fmla="*/ 104 h 105"/>
                <a:gd name="T18" fmla="*/ 15 w 16"/>
                <a:gd name="T19" fmla="*/ 78 h 105"/>
                <a:gd name="T20" fmla="*/ 15 w 16"/>
                <a:gd name="T21" fmla="*/ 52 h 105"/>
                <a:gd name="T22" fmla="*/ 15 w 16"/>
                <a:gd name="T23" fmla="*/ 27 h 105"/>
                <a:gd name="T24" fmla="*/ 15 w 16"/>
                <a:gd name="T25" fmla="*/ 0 h 105"/>
                <a:gd name="T26" fmla="*/ 11 w 16"/>
                <a:gd name="T27" fmla="*/ 1 h 105"/>
                <a:gd name="T28" fmla="*/ 8 w 16"/>
                <a:gd name="T29" fmla="*/ 1 h 105"/>
                <a:gd name="T30" fmla="*/ 4 w 16"/>
                <a:gd name="T31" fmla="*/ 1 h 105"/>
                <a:gd name="T32" fmla="*/ 0 w 16"/>
                <a:gd name="T33" fmla="*/ 1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05"/>
                <a:gd name="T53" fmla="*/ 16 w 16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05">
                  <a:moveTo>
                    <a:pt x="0" y="1"/>
                  </a:moveTo>
                  <a:lnTo>
                    <a:pt x="0" y="28"/>
                  </a:lnTo>
                  <a:lnTo>
                    <a:pt x="0" y="54"/>
                  </a:lnTo>
                  <a:lnTo>
                    <a:pt x="1" y="79"/>
                  </a:lnTo>
                  <a:lnTo>
                    <a:pt x="1" y="105"/>
                  </a:lnTo>
                  <a:lnTo>
                    <a:pt x="5" y="105"/>
                  </a:lnTo>
                  <a:lnTo>
                    <a:pt x="9" y="104"/>
                  </a:lnTo>
                  <a:lnTo>
                    <a:pt x="12" y="104"/>
                  </a:lnTo>
                  <a:lnTo>
                    <a:pt x="16" y="104"/>
                  </a:lnTo>
                  <a:lnTo>
                    <a:pt x="15" y="78"/>
                  </a:lnTo>
                  <a:lnTo>
                    <a:pt x="15" y="52"/>
                  </a:lnTo>
                  <a:lnTo>
                    <a:pt x="15" y="27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6" name="Freeform 19"/>
            <p:cNvSpPr>
              <a:spLocks/>
            </p:cNvSpPr>
            <p:nvPr/>
          </p:nvSpPr>
          <p:spPr bwMode="auto">
            <a:xfrm>
              <a:off x="5179" y="2087"/>
              <a:ext cx="296" cy="124"/>
            </a:xfrm>
            <a:custGeom>
              <a:avLst/>
              <a:gdLst>
                <a:gd name="T0" fmla="*/ 3 w 296"/>
                <a:gd name="T1" fmla="*/ 124 h 124"/>
                <a:gd name="T2" fmla="*/ 21 w 296"/>
                <a:gd name="T3" fmla="*/ 115 h 124"/>
                <a:gd name="T4" fmla="*/ 40 w 296"/>
                <a:gd name="T5" fmla="*/ 107 h 124"/>
                <a:gd name="T6" fmla="*/ 58 w 296"/>
                <a:gd name="T7" fmla="*/ 98 h 124"/>
                <a:gd name="T8" fmla="*/ 77 w 296"/>
                <a:gd name="T9" fmla="*/ 90 h 124"/>
                <a:gd name="T10" fmla="*/ 95 w 296"/>
                <a:gd name="T11" fmla="*/ 82 h 124"/>
                <a:gd name="T12" fmla="*/ 113 w 296"/>
                <a:gd name="T13" fmla="*/ 74 h 124"/>
                <a:gd name="T14" fmla="*/ 131 w 296"/>
                <a:gd name="T15" fmla="*/ 66 h 124"/>
                <a:gd name="T16" fmla="*/ 149 w 296"/>
                <a:gd name="T17" fmla="*/ 58 h 124"/>
                <a:gd name="T18" fmla="*/ 167 w 296"/>
                <a:gd name="T19" fmla="*/ 50 h 124"/>
                <a:gd name="T20" fmla="*/ 186 w 296"/>
                <a:gd name="T21" fmla="*/ 43 h 124"/>
                <a:gd name="T22" fmla="*/ 204 w 296"/>
                <a:gd name="T23" fmla="*/ 36 h 124"/>
                <a:gd name="T24" fmla="*/ 222 w 296"/>
                <a:gd name="T25" fmla="*/ 28 h 124"/>
                <a:gd name="T26" fmla="*/ 241 w 296"/>
                <a:gd name="T27" fmla="*/ 21 h 124"/>
                <a:gd name="T28" fmla="*/ 259 w 296"/>
                <a:gd name="T29" fmla="*/ 14 h 124"/>
                <a:gd name="T30" fmla="*/ 277 w 296"/>
                <a:gd name="T31" fmla="*/ 7 h 124"/>
                <a:gd name="T32" fmla="*/ 296 w 296"/>
                <a:gd name="T33" fmla="*/ 0 h 124"/>
                <a:gd name="T34" fmla="*/ 277 w 296"/>
                <a:gd name="T35" fmla="*/ 7 h 124"/>
                <a:gd name="T36" fmla="*/ 259 w 296"/>
                <a:gd name="T37" fmla="*/ 13 h 124"/>
                <a:gd name="T38" fmla="*/ 240 w 296"/>
                <a:gd name="T39" fmla="*/ 20 h 124"/>
                <a:gd name="T40" fmla="*/ 221 w 296"/>
                <a:gd name="T41" fmla="*/ 26 h 124"/>
                <a:gd name="T42" fmla="*/ 203 w 296"/>
                <a:gd name="T43" fmla="*/ 33 h 124"/>
                <a:gd name="T44" fmla="*/ 185 w 296"/>
                <a:gd name="T45" fmla="*/ 40 h 124"/>
                <a:gd name="T46" fmla="*/ 166 w 296"/>
                <a:gd name="T47" fmla="*/ 48 h 124"/>
                <a:gd name="T48" fmla="*/ 148 w 296"/>
                <a:gd name="T49" fmla="*/ 55 h 124"/>
                <a:gd name="T50" fmla="*/ 129 w 296"/>
                <a:gd name="T51" fmla="*/ 62 h 124"/>
                <a:gd name="T52" fmla="*/ 111 w 296"/>
                <a:gd name="T53" fmla="*/ 70 h 124"/>
                <a:gd name="T54" fmla="*/ 93 w 296"/>
                <a:gd name="T55" fmla="*/ 78 h 124"/>
                <a:gd name="T56" fmla="*/ 74 w 296"/>
                <a:gd name="T57" fmla="*/ 85 h 124"/>
                <a:gd name="T58" fmla="*/ 55 w 296"/>
                <a:gd name="T59" fmla="*/ 93 h 124"/>
                <a:gd name="T60" fmla="*/ 37 w 296"/>
                <a:gd name="T61" fmla="*/ 101 h 124"/>
                <a:gd name="T62" fmla="*/ 18 w 296"/>
                <a:gd name="T63" fmla="*/ 109 h 124"/>
                <a:gd name="T64" fmla="*/ 0 w 296"/>
                <a:gd name="T65" fmla="*/ 118 h 124"/>
                <a:gd name="T66" fmla="*/ 0 w 296"/>
                <a:gd name="T67" fmla="*/ 119 h 124"/>
                <a:gd name="T68" fmla="*/ 1 w 296"/>
                <a:gd name="T69" fmla="*/ 121 h 124"/>
                <a:gd name="T70" fmla="*/ 2 w 296"/>
                <a:gd name="T71" fmla="*/ 123 h 124"/>
                <a:gd name="T72" fmla="*/ 3 w 296"/>
                <a:gd name="T73" fmla="*/ 124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6"/>
                <a:gd name="T112" fmla="*/ 0 h 124"/>
                <a:gd name="T113" fmla="*/ 296 w 296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6" h="124">
                  <a:moveTo>
                    <a:pt x="3" y="124"/>
                  </a:moveTo>
                  <a:lnTo>
                    <a:pt x="21" y="115"/>
                  </a:lnTo>
                  <a:lnTo>
                    <a:pt x="40" y="107"/>
                  </a:lnTo>
                  <a:lnTo>
                    <a:pt x="58" y="98"/>
                  </a:lnTo>
                  <a:lnTo>
                    <a:pt x="77" y="90"/>
                  </a:lnTo>
                  <a:lnTo>
                    <a:pt x="95" y="82"/>
                  </a:lnTo>
                  <a:lnTo>
                    <a:pt x="113" y="74"/>
                  </a:lnTo>
                  <a:lnTo>
                    <a:pt x="131" y="66"/>
                  </a:lnTo>
                  <a:lnTo>
                    <a:pt x="149" y="58"/>
                  </a:lnTo>
                  <a:lnTo>
                    <a:pt x="167" y="50"/>
                  </a:lnTo>
                  <a:lnTo>
                    <a:pt x="186" y="43"/>
                  </a:lnTo>
                  <a:lnTo>
                    <a:pt x="204" y="36"/>
                  </a:lnTo>
                  <a:lnTo>
                    <a:pt x="222" y="28"/>
                  </a:lnTo>
                  <a:lnTo>
                    <a:pt x="241" y="21"/>
                  </a:lnTo>
                  <a:lnTo>
                    <a:pt x="259" y="14"/>
                  </a:lnTo>
                  <a:lnTo>
                    <a:pt x="277" y="7"/>
                  </a:lnTo>
                  <a:lnTo>
                    <a:pt x="296" y="0"/>
                  </a:lnTo>
                  <a:lnTo>
                    <a:pt x="277" y="7"/>
                  </a:lnTo>
                  <a:lnTo>
                    <a:pt x="259" y="13"/>
                  </a:lnTo>
                  <a:lnTo>
                    <a:pt x="240" y="20"/>
                  </a:lnTo>
                  <a:lnTo>
                    <a:pt x="221" y="26"/>
                  </a:lnTo>
                  <a:lnTo>
                    <a:pt x="203" y="33"/>
                  </a:lnTo>
                  <a:lnTo>
                    <a:pt x="185" y="40"/>
                  </a:lnTo>
                  <a:lnTo>
                    <a:pt x="166" y="48"/>
                  </a:lnTo>
                  <a:lnTo>
                    <a:pt x="148" y="55"/>
                  </a:lnTo>
                  <a:lnTo>
                    <a:pt x="129" y="62"/>
                  </a:lnTo>
                  <a:lnTo>
                    <a:pt x="111" y="70"/>
                  </a:lnTo>
                  <a:lnTo>
                    <a:pt x="93" y="78"/>
                  </a:lnTo>
                  <a:lnTo>
                    <a:pt x="74" y="85"/>
                  </a:lnTo>
                  <a:lnTo>
                    <a:pt x="55" y="93"/>
                  </a:lnTo>
                  <a:lnTo>
                    <a:pt x="37" y="101"/>
                  </a:lnTo>
                  <a:lnTo>
                    <a:pt x="18" y="109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3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7" name="Freeform 20"/>
            <p:cNvSpPr>
              <a:spLocks/>
            </p:cNvSpPr>
            <p:nvPr/>
          </p:nvSpPr>
          <p:spPr bwMode="auto">
            <a:xfrm>
              <a:off x="5542" y="1917"/>
              <a:ext cx="645" cy="153"/>
            </a:xfrm>
            <a:custGeom>
              <a:avLst/>
              <a:gdLst>
                <a:gd name="T0" fmla="*/ 23 w 645"/>
                <a:gd name="T1" fmla="*/ 147 h 153"/>
                <a:gd name="T2" fmla="*/ 64 w 645"/>
                <a:gd name="T3" fmla="*/ 135 h 153"/>
                <a:gd name="T4" fmla="*/ 105 w 645"/>
                <a:gd name="T5" fmla="*/ 123 h 153"/>
                <a:gd name="T6" fmla="*/ 145 w 645"/>
                <a:gd name="T7" fmla="*/ 112 h 153"/>
                <a:gd name="T8" fmla="*/ 186 w 645"/>
                <a:gd name="T9" fmla="*/ 102 h 153"/>
                <a:gd name="T10" fmla="*/ 225 w 645"/>
                <a:gd name="T11" fmla="*/ 92 h 153"/>
                <a:gd name="T12" fmla="*/ 266 w 645"/>
                <a:gd name="T13" fmla="*/ 82 h 153"/>
                <a:gd name="T14" fmla="*/ 305 w 645"/>
                <a:gd name="T15" fmla="*/ 73 h 153"/>
                <a:gd name="T16" fmla="*/ 345 w 645"/>
                <a:gd name="T17" fmla="*/ 64 h 153"/>
                <a:gd name="T18" fmla="*/ 385 w 645"/>
                <a:gd name="T19" fmla="*/ 54 h 153"/>
                <a:gd name="T20" fmla="*/ 425 w 645"/>
                <a:gd name="T21" fmla="*/ 46 h 153"/>
                <a:gd name="T22" fmla="*/ 465 w 645"/>
                <a:gd name="T23" fmla="*/ 37 h 153"/>
                <a:gd name="T24" fmla="*/ 504 w 645"/>
                <a:gd name="T25" fmla="*/ 29 h 153"/>
                <a:gd name="T26" fmla="*/ 545 w 645"/>
                <a:gd name="T27" fmla="*/ 21 h 153"/>
                <a:gd name="T28" fmla="*/ 584 w 645"/>
                <a:gd name="T29" fmla="*/ 12 h 153"/>
                <a:gd name="T30" fmla="*/ 625 w 645"/>
                <a:gd name="T31" fmla="*/ 4 h 153"/>
                <a:gd name="T32" fmla="*/ 625 w 645"/>
                <a:gd name="T33" fmla="*/ 4 h 153"/>
                <a:gd name="T34" fmla="*/ 584 w 645"/>
                <a:gd name="T35" fmla="*/ 12 h 153"/>
                <a:gd name="T36" fmla="*/ 544 w 645"/>
                <a:gd name="T37" fmla="*/ 19 h 153"/>
                <a:gd name="T38" fmla="*/ 504 w 645"/>
                <a:gd name="T39" fmla="*/ 28 h 153"/>
                <a:gd name="T40" fmla="*/ 464 w 645"/>
                <a:gd name="T41" fmla="*/ 36 h 153"/>
                <a:gd name="T42" fmla="*/ 424 w 645"/>
                <a:gd name="T43" fmla="*/ 44 h 153"/>
                <a:gd name="T44" fmla="*/ 384 w 645"/>
                <a:gd name="T45" fmla="*/ 52 h 153"/>
                <a:gd name="T46" fmla="*/ 344 w 645"/>
                <a:gd name="T47" fmla="*/ 60 h 153"/>
                <a:gd name="T48" fmla="*/ 304 w 645"/>
                <a:gd name="T49" fmla="*/ 69 h 153"/>
                <a:gd name="T50" fmla="*/ 264 w 645"/>
                <a:gd name="T51" fmla="*/ 78 h 153"/>
                <a:gd name="T52" fmla="*/ 223 w 645"/>
                <a:gd name="T53" fmla="*/ 87 h 153"/>
                <a:gd name="T54" fmla="*/ 183 w 645"/>
                <a:gd name="T55" fmla="*/ 97 h 153"/>
                <a:gd name="T56" fmla="*/ 143 w 645"/>
                <a:gd name="T57" fmla="*/ 107 h 153"/>
                <a:gd name="T58" fmla="*/ 103 w 645"/>
                <a:gd name="T59" fmla="*/ 118 h 153"/>
                <a:gd name="T60" fmla="*/ 62 w 645"/>
                <a:gd name="T61" fmla="*/ 129 h 153"/>
                <a:gd name="T62" fmla="*/ 20 w 645"/>
                <a:gd name="T63" fmla="*/ 141 h 153"/>
                <a:gd name="T64" fmla="*/ 0 w 645"/>
                <a:gd name="T65" fmla="*/ 149 h 153"/>
                <a:gd name="T66" fmla="*/ 2 w 645"/>
                <a:gd name="T67" fmla="*/ 152 h 1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5"/>
                <a:gd name="T103" fmla="*/ 0 h 153"/>
                <a:gd name="T104" fmla="*/ 645 w 645"/>
                <a:gd name="T105" fmla="*/ 153 h 1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5" h="153">
                  <a:moveTo>
                    <a:pt x="3" y="153"/>
                  </a:moveTo>
                  <a:lnTo>
                    <a:pt x="23" y="147"/>
                  </a:lnTo>
                  <a:lnTo>
                    <a:pt x="44" y="141"/>
                  </a:lnTo>
                  <a:lnTo>
                    <a:pt x="64" y="135"/>
                  </a:lnTo>
                  <a:lnTo>
                    <a:pt x="85" y="129"/>
                  </a:lnTo>
                  <a:lnTo>
                    <a:pt x="105" y="123"/>
                  </a:lnTo>
                  <a:lnTo>
                    <a:pt x="125" y="118"/>
                  </a:lnTo>
                  <a:lnTo>
                    <a:pt x="145" y="112"/>
                  </a:lnTo>
                  <a:lnTo>
                    <a:pt x="165" y="107"/>
                  </a:lnTo>
                  <a:lnTo>
                    <a:pt x="186" y="102"/>
                  </a:lnTo>
                  <a:lnTo>
                    <a:pt x="205" y="97"/>
                  </a:lnTo>
                  <a:lnTo>
                    <a:pt x="225" y="92"/>
                  </a:lnTo>
                  <a:lnTo>
                    <a:pt x="246" y="87"/>
                  </a:lnTo>
                  <a:lnTo>
                    <a:pt x="266" y="82"/>
                  </a:lnTo>
                  <a:lnTo>
                    <a:pt x="285" y="77"/>
                  </a:lnTo>
                  <a:lnTo>
                    <a:pt x="305" y="73"/>
                  </a:lnTo>
                  <a:lnTo>
                    <a:pt x="325" y="68"/>
                  </a:lnTo>
                  <a:lnTo>
                    <a:pt x="345" y="64"/>
                  </a:lnTo>
                  <a:lnTo>
                    <a:pt x="365" y="59"/>
                  </a:lnTo>
                  <a:lnTo>
                    <a:pt x="385" y="54"/>
                  </a:lnTo>
                  <a:lnTo>
                    <a:pt x="405" y="50"/>
                  </a:lnTo>
                  <a:lnTo>
                    <a:pt x="425" y="46"/>
                  </a:lnTo>
                  <a:lnTo>
                    <a:pt x="445" y="42"/>
                  </a:lnTo>
                  <a:lnTo>
                    <a:pt x="465" y="37"/>
                  </a:lnTo>
                  <a:lnTo>
                    <a:pt x="484" y="33"/>
                  </a:lnTo>
                  <a:lnTo>
                    <a:pt x="504" y="29"/>
                  </a:lnTo>
                  <a:lnTo>
                    <a:pt x="524" y="25"/>
                  </a:lnTo>
                  <a:lnTo>
                    <a:pt x="545" y="21"/>
                  </a:lnTo>
                  <a:lnTo>
                    <a:pt x="564" y="17"/>
                  </a:lnTo>
                  <a:lnTo>
                    <a:pt x="584" y="12"/>
                  </a:lnTo>
                  <a:lnTo>
                    <a:pt x="605" y="8"/>
                  </a:lnTo>
                  <a:lnTo>
                    <a:pt x="625" y="4"/>
                  </a:lnTo>
                  <a:lnTo>
                    <a:pt x="645" y="0"/>
                  </a:lnTo>
                  <a:lnTo>
                    <a:pt x="625" y="4"/>
                  </a:lnTo>
                  <a:lnTo>
                    <a:pt x="605" y="8"/>
                  </a:lnTo>
                  <a:lnTo>
                    <a:pt x="584" y="12"/>
                  </a:lnTo>
                  <a:lnTo>
                    <a:pt x="564" y="16"/>
                  </a:lnTo>
                  <a:lnTo>
                    <a:pt x="544" y="19"/>
                  </a:lnTo>
                  <a:lnTo>
                    <a:pt x="524" y="24"/>
                  </a:lnTo>
                  <a:lnTo>
                    <a:pt x="504" y="28"/>
                  </a:lnTo>
                  <a:lnTo>
                    <a:pt x="484" y="31"/>
                  </a:lnTo>
                  <a:lnTo>
                    <a:pt x="464" y="36"/>
                  </a:lnTo>
                  <a:lnTo>
                    <a:pt x="444" y="39"/>
                  </a:lnTo>
                  <a:lnTo>
                    <a:pt x="424" y="44"/>
                  </a:lnTo>
                  <a:lnTo>
                    <a:pt x="404" y="47"/>
                  </a:lnTo>
                  <a:lnTo>
                    <a:pt x="384" y="52"/>
                  </a:lnTo>
                  <a:lnTo>
                    <a:pt x="364" y="56"/>
                  </a:lnTo>
                  <a:lnTo>
                    <a:pt x="344" y="60"/>
                  </a:lnTo>
                  <a:lnTo>
                    <a:pt x="324" y="65"/>
                  </a:lnTo>
                  <a:lnTo>
                    <a:pt x="304" y="69"/>
                  </a:lnTo>
                  <a:lnTo>
                    <a:pt x="284" y="73"/>
                  </a:lnTo>
                  <a:lnTo>
                    <a:pt x="264" y="78"/>
                  </a:lnTo>
                  <a:lnTo>
                    <a:pt x="244" y="83"/>
                  </a:lnTo>
                  <a:lnTo>
                    <a:pt x="223" y="87"/>
                  </a:lnTo>
                  <a:lnTo>
                    <a:pt x="204" y="92"/>
                  </a:lnTo>
                  <a:lnTo>
                    <a:pt x="183" y="97"/>
                  </a:lnTo>
                  <a:lnTo>
                    <a:pt x="163" y="102"/>
                  </a:lnTo>
                  <a:lnTo>
                    <a:pt x="143" y="107"/>
                  </a:lnTo>
                  <a:lnTo>
                    <a:pt x="122" y="112"/>
                  </a:lnTo>
                  <a:lnTo>
                    <a:pt x="103" y="118"/>
                  </a:lnTo>
                  <a:lnTo>
                    <a:pt x="82" y="123"/>
                  </a:lnTo>
                  <a:lnTo>
                    <a:pt x="62" y="129"/>
                  </a:lnTo>
                  <a:lnTo>
                    <a:pt x="41" y="135"/>
                  </a:lnTo>
                  <a:lnTo>
                    <a:pt x="20" y="141"/>
                  </a:lnTo>
                  <a:lnTo>
                    <a:pt x="0" y="147"/>
                  </a:lnTo>
                  <a:lnTo>
                    <a:pt x="0" y="149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3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8" name="Freeform 21"/>
            <p:cNvSpPr>
              <a:spLocks/>
            </p:cNvSpPr>
            <p:nvPr/>
          </p:nvSpPr>
          <p:spPr bwMode="auto">
            <a:xfrm>
              <a:off x="4992" y="1614"/>
              <a:ext cx="432" cy="191"/>
            </a:xfrm>
            <a:custGeom>
              <a:avLst/>
              <a:gdLst>
                <a:gd name="T0" fmla="*/ 425 w 432"/>
                <a:gd name="T1" fmla="*/ 6 h 191"/>
                <a:gd name="T2" fmla="*/ 408 w 432"/>
                <a:gd name="T3" fmla="*/ 20 h 191"/>
                <a:gd name="T4" fmla="*/ 390 w 432"/>
                <a:gd name="T5" fmla="*/ 32 h 191"/>
                <a:gd name="T6" fmla="*/ 370 w 432"/>
                <a:gd name="T7" fmla="*/ 45 h 191"/>
                <a:gd name="T8" fmla="*/ 348 w 432"/>
                <a:gd name="T9" fmla="*/ 58 h 191"/>
                <a:gd name="T10" fmla="*/ 325 w 432"/>
                <a:gd name="T11" fmla="*/ 71 h 191"/>
                <a:gd name="T12" fmla="*/ 300 w 432"/>
                <a:gd name="T13" fmla="*/ 84 h 191"/>
                <a:gd name="T14" fmla="*/ 273 w 432"/>
                <a:gd name="T15" fmla="*/ 96 h 191"/>
                <a:gd name="T16" fmla="*/ 245 w 432"/>
                <a:gd name="T17" fmla="*/ 109 h 191"/>
                <a:gd name="T18" fmla="*/ 217 w 432"/>
                <a:gd name="T19" fmla="*/ 121 h 191"/>
                <a:gd name="T20" fmla="*/ 186 w 432"/>
                <a:gd name="T21" fmla="*/ 133 h 191"/>
                <a:gd name="T22" fmla="*/ 155 w 432"/>
                <a:gd name="T23" fmla="*/ 144 h 191"/>
                <a:gd name="T24" fmla="*/ 122 w 432"/>
                <a:gd name="T25" fmla="*/ 156 h 191"/>
                <a:gd name="T26" fmla="*/ 88 w 432"/>
                <a:gd name="T27" fmla="*/ 166 h 191"/>
                <a:gd name="T28" fmla="*/ 54 w 432"/>
                <a:gd name="T29" fmla="*/ 177 h 191"/>
                <a:gd name="T30" fmla="*/ 18 w 432"/>
                <a:gd name="T31" fmla="*/ 186 h 191"/>
                <a:gd name="T32" fmla="*/ 21 w 432"/>
                <a:gd name="T33" fmla="*/ 187 h 191"/>
                <a:gd name="T34" fmla="*/ 60 w 432"/>
                <a:gd name="T35" fmla="*/ 177 h 191"/>
                <a:gd name="T36" fmla="*/ 98 w 432"/>
                <a:gd name="T37" fmla="*/ 167 h 191"/>
                <a:gd name="T38" fmla="*/ 134 w 432"/>
                <a:gd name="T39" fmla="*/ 156 h 191"/>
                <a:gd name="T40" fmla="*/ 170 w 432"/>
                <a:gd name="T41" fmla="*/ 144 h 191"/>
                <a:gd name="T42" fmla="*/ 203 w 432"/>
                <a:gd name="T43" fmla="*/ 133 h 191"/>
                <a:gd name="T44" fmla="*/ 235 w 432"/>
                <a:gd name="T45" fmla="*/ 121 h 191"/>
                <a:gd name="T46" fmla="*/ 264 w 432"/>
                <a:gd name="T47" fmla="*/ 108 h 191"/>
                <a:gd name="T48" fmla="*/ 292 w 432"/>
                <a:gd name="T49" fmla="*/ 95 h 191"/>
                <a:gd name="T50" fmla="*/ 318 w 432"/>
                <a:gd name="T51" fmla="*/ 82 h 191"/>
                <a:gd name="T52" fmla="*/ 342 w 432"/>
                <a:gd name="T53" fmla="*/ 70 h 191"/>
                <a:gd name="T54" fmla="*/ 363 w 432"/>
                <a:gd name="T55" fmla="*/ 57 h 191"/>
                <a:gd name="T56" fmla="*/ 383 w 432"/>
                <a:gd name="T57" fmla="*/ 44 h 191"/>
                <a:gd name="T58" fmla="*/ 400 w 432"/>
                <a:gd name="T59" fmla="*/ 31 h 191"/>
                <a:gd name="T60" fmla="*/ 415 w 432"/>
                <a:gd name="T61" fmla="*/ 18 h 191"/>
                <a:gd name="T62" fmla="*/ 427 w 432"/>
                <a:gd name="T63" fmla="*/ 6 h 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2"/>
                <a:gd name="T97" fmla="*/ 0 h 191"/>
                <a:gd name="T98" fmla="*/ 432 w 432"/>
                <a:gd name="T99" fmla="*/ 191 h 1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2" h="191">
                  <a:moveTo>
                    <a:pt x="432" y="0"/>
                  </a:moveTo>
                  <a:lnTo>
                    <a:pt x="425" y="6"/>
                  </a:lnTo>
                  <a:lnTo>
                    <a:pt x="417" y="13"/>
                  </a:lnTo>
                  <a:lnTo>
                    <a:pt x="408" y="20"/>
                  </a:lnTo>
                  <a:lnTo>
                    <a:pt x="399" y="26"/>
                  </a:lnTo>
                  <a:lnTo>
                    <a:pt x="390" y="32"/>
                  </a:lnTo>
                  <a:lnTo>
                    <a:pt x="380" y="39"/>
                  </a:lnTo>
                  <a:lnTo>
                    <a:pt x="370" y="45"/>
                  </a:lnTo>
                  <a:lnTo>
                    <a:pt x="359" y="52"/>
                  </a:lnTo>
                  <a:lnTo>
                    <a:pt x="348" y="58"/>
                  </a:lnTo>
                  <a:lnTo>
                    <a:pt x="337" y="65"/>
                  </a:lnTo>
                  <a:lnTo>
                    <a:pt x="325" y="71"/>
                  </a:lnTo>
                  <a:lnTo>
                    <a:pt x="312" y="78"/>
                  </a:lnTo>
                  <a:lnTo>
                    <a:pt x="300" y="84"/>
                  </a:lnTo>
                  <a:lnTo>
                    <a:pt x="287" y="91"/>
                  </a:lnTo>
                  <a:lnTo>
                    <a:pt x="273" y="96"/>
                  </a:lnTo>
                  <a:lnTo>
                    <a:pt x="260" y="103"/>
                  </a:lnTo>
                  <a:lnTo>
                    <a:pt x="245" y="109"/>
                  </a:lnTo>
                  <a:lnTo>
                    <a:pt x="231" y="115"/>
                  </a:lnTo>
                  <a:lnTo>
                    <a:pt x="217" y="121"/>
                  </a:lnTo>
                  <a:lnTo>
                    <a:pt x="202" y="127"/>
                  </a:lnTo>
                  <a:lnTo>
                    <a:pt x="186" y="133"/>
                  </a:lnTo>
                  <a:lnTo>
                    <a:pt x="170" y="138"/>
                  </a:lnTo>
                  <a:lnTo>
                    <a:pt x="155" y="144"/>
                  </a:lnTo>
                  <a:lnTo>
                    <a:pt x="138" y="150"/>
                  </a:lnTo>
                  <a:lnTo>
                    <a:pt x="122" y="156"/>
                  </a:lnTo>
                  <a:lnTo>
                    <a:pt x="105" y="161"/>
                  </a:lnTo>
                  <a:lnTo>
                    <a:pt x="88" y="166"/>
                  </a:lnTo>
                  <a:lnTo>
                    <a:pt x="71" y="171"/>
                  </a:lnTo>
                  <a:lnTo>
                    <a:pt x="54" y="177"/>
                  </a:lnTo>
                  <a:lnTo>
                    <a:pt x="36" y="181"/>
                  </a:lnTo>
                  <a:lnTo>
                    <a:pt x="18" y="186"/>
                  </a:lnTo>
                  <a:lnTo>
                    <a:pt x="0" y="191"/>
                  </a:lnTo>
                  <a:lnTo>
                    <a:pt x="21" y="187"/>
                  </a:lnTo>
                  <a:lnTo>
                    <a:pt x="40" y="182"/>
                  </a:lnTo>
                  <a:lnTo>
                    <a:pt x="60" y="177"/>
                  </a:lnTo>
                  <a:lnTo>
                    <a:pt x="79" y="172"/>
                  </a:lnTo>
                  <a:lnTo>
                    <a:pt x="98" y="167"/>
                  </a:lnTo>
                  <a:lnTo>
                    <a:pt x="116" y="162"/>
                  </a:lnTo>
                  <a:lnTo>
                    <a:pt x="134" y="156"/>
                  </a:lnTo>
                  <a:lnTo>
                    <a:pt x="152" y="150"/>
                  </a:lnTo>
                  <a:lnTo>
                    <a:pt x="170" y="144"/>
                  </a:lnTo>
                  <a:lnTo>
                    <a:pt x="187" y="139"/>
                  </a:lnTo>
                  <a:lnTo>
                    <a:pt x="203" y="133"/>
                  </a:lnTo>
                  <a:lnTo>
                    <a:pt x="219" y="127"/>
                  </a:lnTo>
                  <a:lnTo>
                    <a:pt x="235" y="121"/>
                  </a:lnTo>
                  <a:lnTo>
                    <a:pt x="250" y="114"/>
                  </a:lnTo>
                  <a:lnTo>
                    <a:pt x="264" y="108"/>
                  </a:lnTo>
                  <a:lnTo>
                    <a:pt x="279" y="102"/>
                  </a:lnTo>
                  <a:lnTo>
                    <a:pt x="292" y="95"/>
                  </a:lnTo>
                  <a:lnTo>
                    <a:pt x="305" y="89"/>
                  </a:lnTo>
                  <a:lnTo>
                    <a:pt x="318" y="82"/>
                  </a:lnTo>
                  <a:lnTo>
                    <a:pt x="330" y="76"/>
                  </a:lnTo>
                  <a:lnTo>
                    <a:pt x="342" y="70"/>
                  </a:lnTo>
                  <a:lnTo>
                    <a:pt x="353" y="63"/>
                  </a:lnTo>
                  <a:lnTo>
                    <a:pt x="363" y="57"/>
                  </a:lnTo>
                  <a:lnTo>
                    <a:pt x="374" y="50"/>
                  </a:lnTo>
                  <a:lnTo>
                    <a:pt x="383" y="44"/>
                  </a:lnTo>
                  <a:lnTo>
                    <a:pt x="392" y="37"/>
                  </a:lnTo>
                  <a:lnTo>
                    <a:pt x="400" y="31"/>
                  </a:lnTo>
                  <a:lnTo>
                    <a:pt x="408" y="24"/>
                  </a:lnTo>
                  <a:lnTo>
                    <a:pt x="415" y="18"/>
                  </a:lnTo>
                  <a:lnTo>
                    <a:pt x="422" y="12"/>
                  </a:lnTo>
                  <a:lnTo>
                    <a:pt x="427" y="6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59" name="Freeform 22"/>
            <p:cNvSpPr>
              <a:spLocks/>
            </p:cNvSpPr>
            <p:nvPr/>
          </p:nvSpPr>
          <p:spPr bwMode="auto">
            <a:xfrm>
              <a:off x="5533" y="1689"/>
              <a:ext cx="548" cy="242"/>
            </a:xfrm>
            <a:custGeom>
              <a:avLst/>
              <a:gdLst>
                <a:gd name="T0" fmla="*/ 13 w 548"/>
                <a:gd name="T1" fmla="*/ 9 h 242"/>
                <a:gd name="T2" fmla="*/ 39 w 548"/>
                <a:gd name="T3" fmla="*/ 28 h 242"/>
                <a:gd name="T4" fmla="*/ 67 w 548"/>
                <a:gd name="T5" fmla="*/ 49 h 242"/>
                <a:gd name="T6" fmla="*/ 96 w 548"/>
                <a:gd name="T7" fmla="*/ 69 h 242"/>
                <a:gd name="T8" fmla="*/ 126 w 548"/>
                <a:gd name="T9" fmla="*/ 90 h 242"/>
                <a:gd name="T10" fmla="*/ 156 w 548"/>
                <a:gd name="T11" fmla="*/ 110 h 242"/>
                <a:gd name="T12" fmla="*/ 187 w 548"/>
                <a:gd name="T13" fmla="*/ 130 h 242"/>
                <a:gd name="T14" fmla="*/ 217 w 548"/>
                <a:gd name="T15" fmla="*/ 150 h 242"/>
                <a:gd name="T16" fmla="*/ 247 w 548"/>
                <a:gd name="T17" fmla="*/ 167 h 242"/>
                <a:gd name="T18" fmla="*/ 276 w 548"/>
                <a:gd name="T19" fmla="*/ 184 h 242"/>
                <a:gd name="T20" fmla="*/ 305 w 548"/>
                <a:gd name="T21" fmla="*/ 198 h 242"/>
                <a:gd name="T22" fmla="*/ 331 w 548"/>
                <a:gd name="T23" fmla="*/ 211 h 242"/>
                <a:gd name="T24" fmla="*/ 356 w 548"/>
                <a:gd name="T25" fmla="*/ 222 h 242"/>
                <a:gd name="T26" fmla="*/ 379 w 548"/>
                <a:gd name="T27" fmla="*/ 229 h 242"/>
                <a:gd name="T28" fmla="*/ 399 w 548"/>
                <a:gd name="T29" fmla="*/ 234 h 242"/>
                <a:gd name="T30" fmla="*/ 417 w 548"/>
                <a:gd name="T31" fmla="*/ 235 h 242"/>
                <a:gd name="T32" fmla="*/ 441 w 548"/>
                <a:gd name="T33" fmla="*/ 230 h 242"/>
                <a:gd name="T34" fmla="*/ 468 w 548"/>
                <a:gd name="T35" fmla="*/ 219 h 242"/>
                <a:gd name="T36" fmla="*/ 492 w 548"/>
                <a:gd name="T37" fmla="*/ 204 h 242"/>
                <a:gd name="T38" fmla="*/ 511 w 548"/>
                <a:gd name="T39" fmla="*/ 189 h 242"/>
                <a:gd name="T40" fmla="*/ 526 w 548"/>
                <a:gd name="T41" fmla="*/ 173 h 242"/>
                <a:gd name="T42" fmla="*/ 537 w 548"/>
                <a:gd name="T43" fmla="*/ 159 h 242"/>
                <a:gd name="T44" fmla="*/ 544 w 548"/>
                <a:gd name="T45" fmla="*/ 148 h 242"/>
                <a:gd name="T46" fmla="*/ 548 w 548"/>
                <a:gd name="T47" fmla="*/ 143 h 242"/>
                <a:gd name="T48" fmla="*/ 548 w 548"/>
                <a:gd name="T49" fmla="*/ 143 h 242"/>
                <a:gd name="T50" fmla="*/ 545 w 548"/>
                <a:gd name="T51" fmla="*/ 150 h 242"/>
                <a:gd name="T52" fmla="*/ 538 w 548"/>
                <a:gd name="T53" fmla="*/ 161 h 242"/>
                <a:gd name="T54" fmla="*/ 528 w 548"/>
                <a:gd name="T55" fmla="*/ 176 h 242"/>
                <a:gd name="T56" fmla="*/ 514 w 548"/>
                <a:gd name="T57" fmla="*/ 193 h 242"/>
                <a:gd name="T58" fmla="*/ 496 w 548"/>
                <a:gd name="T59" fmla="*/ 210 h 242"/>
                <a:gd name="T60" fmla="*/ 473 w 548"/>
                <a:gd name="T61" fmla="*/ 225 h 242"/>
                <a:gd name="T62" fmla="*/ 445 w 548"/>
                <a:gd name="T63" fmla="*/ 237 h 242"/>
                <a:gd name="T64" fmla="*/ 421 w 548"/>
                <a:gd name="T65" fmla="*/ 242 h 242"/>
                <a:gd name="T66" fmla="*/ 402 w 548"/>
                <a:gd name="T67" fmla="*/ 240 h 242"/>
                <a:gd name="T68" fmla="*/ 382 w 548"/>
                <a:gd name="T69" fmla="*/ 236 h 242"/>
                <a:gd name="T70" fmla="*/ 358 w 548"/>
                <a:gd name="T71" fmla="*/ 228 h 242"/>
                <a:gd name="T72" fmla="*/ 333 w 548"/>
                <a:gd name="T73" fmla="*/ 217 h 242"/>
                <a:gd name="T74" fmla="*/ 306 w 548"/>
                <a:gd name="T75" fmla="*/ 204 h 242"/>
                <a:gd name="T76" fmla="*/ 278 w 548"/>
                <a:gd name="T77" fmla="*/ 190 h 242"/>
                <a:gd name="T78" fmla="*/ 249 w 548"/>
                <a:gd name="T79" fmla="*/ 173 h 242"/>
                <a:gd name="T80" fmla="*/ 219 w 548"/>
                <a:gd name="T81" fmla="*/ 155 h 242"/>
                <a:gd name="T82" fmla="*/ 189 w 548"/>
                <a:gd name="T83" fmla="*/ 136 h 242"/>
                <a:gd name="T84" fmla="*/ 158 w 548"/>
                <a:gd name="T85" fmla="*/ 115 h 242"/>
                <a:gd name="T86" fmla="*/ 127 w 548"/>
                <a:gd name="T87" fmla="*/ 95 h 242"/>
                <a:gd name="T88" fmla="*/ 98 w 548"/>
                <a:gd name="T89" fmla="*/ 74 h 242"/>
                <a:gd name="T90" fmla="*/ 69 w 548"/>
                <a:gd name="T91" fmla="*/ 53 h 242"/>
                <a:gd name="T92" fmla="*/ 41 w 548"/>
                <a:gd name="T93" fmla="*/ 32 h 242"/>
                <a:gd name="T94" fmla="*/ 15 w 548"/>
                <a:gd name="T95" fmla="*/ 13 h 242"/>
                <a:gd name="T96" fmla="*/ 2 w 548"/>
                <a:gd name="T97" fmla="*/ 2 h 242"/>
                <a:gd name="T98" fmla="*/ 1 w 548"/>
                <a:gd name="T99" fmla="*/ 1 h 2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242"/>
                <a:gd name="T152" fmla="*/ 548 w 548"/>
                <a:gd name="T153" fmla="*/ 242 h 2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242">
                  <a:moveTo>
                    <a:pt x="0" y="0"/>
                  </a:moveTo>
                  <a:lnTo>
                    <a:pt x="13" y="9"/>
                  </a:lnTo>
                  <a:lnTo>
                    <a:pt x="26" y="19"/>
                  </a:lnTo>
                  <a:lnTo>
                    <a:pt x="39" y="28"/>
                  </a:lnTo>
                  <a:lnTo>
                    <a:pt x="53" y="39"/>
                  </a:lnTo>
                  <a:lnTo>
                    <a:pt x="67" y="49"/>
                  </a:lnTo>
                  <a:lnTo>
                    <a:pt x="82" y="59"/>
                  </a:lnTo>
                  <a:lnTo>
                    <a:pt x="96" y="69"/>
                  </a:lnTo>
                  <a:lnTo>
                    <a:pt x="111" y="80"/>
                  </a:lnTo>
                  <a:lnTo>
                    <a:pt x="126" y="90"/>
                  </a:lnTo>
                  <a:lnTo>
                    <a:pt x="141" y="100"/>
                  </a:lnTo>
                  <a:lnTo>
                    <a:pt x="156" y="110"/>
                  </a:lnTo>
                  <a:lnTo>
                    <a:pt x="172" y="120"/>
                  </a:lnTo>
                  <a:lnTo>
                    <a:pt x="187" y="130"/>
                  </a:lnTo>
                  <a:lnTo>
                    <a:pt x="202" y="140"/>
                  </a:lnTo>
                  <a:lnTo>
                    <a:pt x="217" y="150"/>
                  </a:lnTo>
                  <a:lnTo>
                    <a:pt x="232" y="158"/>
                  </a:lnTo>
                  <a:lnTo>
                    <a:pt x="247" y="167"/>
                  </a:lnTo>
                  <a:lnTo>
                    <a:pt x="262" y="176"/>
                  </a:lnTo>
                  <a:lnTo>
                    <a:pt x="276" y="184"/>
                  </a:lnTo>
                  <a:lnTo>
                    <a:pt x="291" y="192"/>
                  </a:lnTo>
                  <a:lnTo>
                    <a:pt x="305" y="198"/>
                  </a:lnTo>
                  <a:lnTo>
                    <a:pt x="318" y="205"/>
                  </a:lnTo>
                  <a:lnTo>
                    <a:pt x="331" y="211"/>
                  </a:lnTo>
                  <a:lnTo>
                    <a:pt x="344" y="217"/>
                  </a:lnTo>
                  <a:lnTo>
                    <a:pt x="356" y="222"/>
                  </a:lnTo>
                  <a:lnTo>
                    <a:pt x="368" y="226"/>
                  </a:lnTo>
                  <a:lnTo>
                    <a:pt x="379" y="229"/>
                  </a:lnTo>
                  <a:lnTo>
                    <a:pt x="389" y="232"/>
                  </a:lnTo>
                  <a:lnTo>
                    <a:pt x="399" y="234"/>
                  </a:lnTo>
                  <a:lnTo>
                    <a:pt x="409" y="235"/>
                  </a:lnTo>
                  <a:lnTo>
                    <a:pt x="417" y="235"/>
                  </a:lnTo>
                  <a:lnTo>
                    <a:pt x="425" y="235"/>
                  </a:lnTo>
                  <a:lnTo>
                    <a:pt x="441" y="230"/>
                  </a:lnTo>
                  <a:lnTo>
                    <a:pt x="455" y="225"/>
                  </a:lnTo>
                  <a:lnTo>
                    <a:pt x="468" y="219"/>
                  </a:lnTo>
                  <a:lnTo>
                    <a:pt x="480" y="212"/>
                  </a:lnTo>
                  <a:lnTo>
                    <a:pt x="492" y="204"/>
                  </a:lnTo>
                  <a:lnTo>
                    <a:pt x="502" y="197"/>
                  </a:lnTo>
                  <a:lnTo>
                    <a:pt x="511" y="189"/>
                  </a:lnTo>
                  <a:lnTo>
                    <a:pt x="519" y="181"/>
                  </a:lnTo>
                  <a:lnTo>
                    <a:pt x="526" y="173"/>
                  </a:lnTo>
                  <a:lnTo>
                    <a:pt x="532" y="166"/>
                  </a:lnTo>
                  <a:lnTo>
                    <a:pt x="537" y="159"/>
                  </a:lnTo>
                  <a:lnTo>
                    <a:pt x="541" y="153"/>
                  </a:lnTo>
                  <a:lnTo>
                    <a:pt x="544" y="148"/>
                  </a:lnTo>
                  <a:lnTo>
                    <a:pt x="546" y="145"/>
                  </a:lnTo>
                  <a:lnTo>
                    <a:pt x="548" y="143"/>
                  </a:lnTo>
                  <a:lnTo>
                    <a:pt x="548" y="141"/>
                  </a:lnTo>
                  <a:lnTo>
                    <a:pt x="548" y="143"/>
                  </a:lnTo>
                  <a:lnTo>
                    <a:pt x="546" y="145"/>
                  </a:lnTo>
                  <a:lnTo>
                    <a:pt x="545" y="150"/>
                  </a:lnTo>
                  <a:lnTo>
                    <a:pt x="542" y="155"/>
                  </a:lnTo>
                  <a:lnTo>
                    <a:pt x="538" y="161"/>
                  </a:lnTo>
                  <a:lnTo>
                    <a:pt x="534" y="168"/>
                  </a:lnTo>
                  <a:lnTo>
                    <a:pt x="528" y="176"/>
                  </a:lnTo>
                  <a:lnTo>
                    <a:pt x="522" y="185"/>
                  </a:lnTo>
                  <a:lnTo>
                    <a:pt x="514" y="193"/>
                  </a:lnTo>
                  <a:lnTo>
                    <a:pt x="505" y="201"/>
                  </a:lnTo>
                  <a:lnTo>
                    <a:pt x="496" y="210"/>
                  </a:lnTo>
                  <a:lnTo>
                    <a:pt x="485" y="217"/>
                  </a:lnTo>
                  <a:lnTo>
                    <a:pt x="473" y="225"/>
                  </a:lnTo>
                  <a:lnTo>
                    <a:pt x="459" y="231"/>
                  </a:lnTo>
                  <a:lnTo>
                    <a:pt x="445" y="237"/>
                  </a:lnTo>
                  <a:lnTo>
                    <a:pt x="428" y="241"/>
                  </a:lnTo>
                  <a:lnTo>
                    <a:pt x="421" y="242"/>
                  </a:lnTo>
                  <a:lnTo>
                    <a:pt x="412" y="242"/>
                  </a:lnTo>
                  <a:lnTo>
                    <a:pt x="402" y="240"/>
                  </a:lnTo>
                  <a:lnTo>
                    <a:pt x="392" y="238"/>
                  </a:lnTo>
                  <a:lnTo>
                    <a:pt x="382" y="236"/>
                  </a:lnTo>
                  <a:lnTo>
                    <a:pt x="370" y="232"/>
                  </a:lnTo>
                  <a:lnTo>
                    <a:pt x="358" y="228"/>
                  </a:lnTo>
                  <a:lnTo>
                    <a:pt x="346" y="223"/>
                  </a:lnTo>
                  <a:lnTo>
                    <a:pt x="333" y="217"/>
                  </a:lnTo>
                  <a:lnTo>
                    <a:pt x="320" y="211"/>
                  </a:lnTo>
                  <a:lnTo>
                    <a:pt x="306" y="204"/>
                  </a:lnTo>
                  <a:lnTo>
                    <a:pt x="293" y="197"/>
                  </a:lnTo>
                  <a:lnTo>
                    <a:pt x="278" y="190"/>
                  </a:lnTo>
                  <a:lnTo>
                    <a:pt x="264" y="182"/>
                  </a:lnTo>
                  <a:lnTo>
                    <a:pt x="249" y="173"/>
                  </a:lnTo>
                  <a:lnTo>
                    <a:pt x="234" y="164"/>
                  </a:lnTo>
                  <a:lnTo>
                    <a:pt x="219" y="155"/>
                  </a:lnTo>
                  <a:lnTo>
                    <a:pt x="204" y="145"/>
                  </a:lnTo>
                  <a:lnTo>
                    <a:pt x="189" y="136"/>
                  </a:lnTo>
                  <a:lnTo>
                    <a:pt x="173" y="125"/>
                  </a:lnTo>
                  <a:lnTo>
                    <a:pt x="158" y="115"/>
                  </a:lnTo>
                  <a:lnTo>
                    <a:pt x="142" y="105"/>
                  </a:lnTo>
                  <a:lnTo>
                    <a:pt x="127" y="95"/>
                  </a:lnTo>
                  <a:lnTo>
                    <a:pt x="112" y="84"/>
                  </a:lnTo>
                  <a:lnTo>
                    <a:pt x="98" y="74"/>
                  </a:lnTo>
                  <a:lnTo>
                    <a:pt x="83" y="63"/>
                  </a:lnTo>
                  <a:lnTo>
                    <a:pt x="69" y="53"/>
                  </a:lnTo>
                  <a:lnTo>
                    <a:pt x="54" y="42"/>
                  </a:lnTo>
                  <a:lnTo>
                    <a:pt x="41" y="32"/>
                  </a:lnTo>
                  <a:lnTo>
                    <a:pt x="27" y="23"/>
                  </a:lnTo>
                  <a:lnTo>
                    <a:pt x="15" y="1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0" name="Freeform 23"/>
            <p:cNvSpPr>
              <a:spLocks/>
            </p:cNvSpPr>
            <p:nvPr/>
          </p:nvSpPr>
          <p:spPr bwMode="auto">
            <a:xfrm>
              <a:off x="5384" y="1688"/>
              <a:ext cx="9" cy="430"/>
            </a:xfrm>
            <a:custGeom>
              <a:avLst/>
              <a:gdLst>
                <a:gd name="T0" fmla="*/ 0 w 9"/>
                <a:gd name="T1" fmla="*/ 0 h 430"/>
                <a:gd name="T2" fmla="*/ 1 w 9"/>
                <a:gd name="T3" fmla="*/ 109 h 430"/>
                <a:gd name="T4" fmla="*/ 1 w 9"/>
                <a:gd name="T5" fmla="*/ 216 h 430"/>
                <a:gd name="T6" fmla="*/ 3 w 9"/>
                <a:gd name="T7" fmla="*/ 322 h 430"/>
                <a:gd name="T8" fmla="*/ 3 w 9"/>
                <a:gd name="T9" fmla="*/ 430 h 430"/>
                <a:gd name="T10" fmla="*/ 4 w 9"/>
                <a:gd name="T11" fmla="*/ 430 h 430"/>
                <a:gd name="T12" fmla="*/ 6 w 9"/>
                <a:gd name="T13" fmla="*/ 430 h 430"/>
                <a:gd name="T14" fmla="*/ 7 w 9"/>
                <a:gd name="T15" fmla="*/ 430 h 430"/>
                <a:gd name="T16" fmla="*/ 9 w 9"/>
                <a:gd name="T17" fmla="*/ 429 h 430"/>
                <a:gd name="T18" fmla="*/ 6 w 9"/>
                <a:gd name="T19" fmla="*/ 322 h 430"/>
                <a:gd name="T20" fmla="*/ 4 w 9"/>
                <a:gd name="T21" fmla="*/ 216 h 430"/>
                <a:gd name="T22" fmla="*/ 2 w 9"/>
                <a:gd name="T23" fmla="*/ 109 h 430"/>
                <a:gd name="T24" fmla="*/ 0 w 9"/>
                <a:gd name="T25" fmla="*/ 0 h 4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430"/>
                <a:gd name="T41" fmla="*/ 9 w 9"/>
                <a:gd name="T42" fmla="*/ 430 h 4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430">
                  <a:moveTo>
                    <a:pt x="0" y="0"/>
                  </a:moveTo>
                  <a:lnTo>
                    <a:pt x="1" y="109"/>
                  </a:lnTo>
                  <a:lnTo>
                    <a:pt x="1" y="216"/>
                  </a:lnTo>
                  <a:lnTo>
                    <a:pt x="3" y="322"/>
                  </a:lnTo>
                  <a:lnTo>
                    <a:pt x="3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7" y="430"/>
                  </a:lnTo>
                  <a:lnTo>
                    <a:pt x="9" y="429"/>
                  </a:lnTo>
                  <a:lnTo>
                    <a:pt x="6" y="322"/>
                  </a:lnTo>
                  <a:lnTo>
                    <a:pt x="4" y="216"/>
                  </a:lnTo>
                  <a:lnTo>
                    <a:pt x="2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1" name="Freeform 24"/>
            <p:cNvSpPr>
              <a:spLocks/>
            </p:cNvSpPr>
            <p:nvPr/>
          </p:nvSpPr>
          <p:spPr bwMode="auto">
            <a:xfrm>
              <a:off x="5343" y="1711"/>
              <a:ext cx="9" cy="422"/>
            </a:xfrm>
            <a:custGeom>
              <a:avLst/>
              <a:gdLst>
                <a:gd name="T0" fmla="*/ 0 w 9"/>
                <a:gd name="T1" fmla="*/ 0 h 422"/>
                <a:gd name="T2" fmla="*/ 1 w 9"/>
                <a:gd name="T3" fmla="*/ 106 h 422"/>
                <a:gd name="T4" fmla="*/ 2 w 9"/>
                <a:gd name="T5" fmla="*/ 211 h 422"/>
                <a:gd name="T6" fmla="*/ 3 w 9"/>
                <a:gd name="T7" fmla="*/ 316 h 422"/>
                <a:gd name="T8" fmla="*/ 3 w 9"/>
                <a:gd name="T9" fmla="*/ 422 h 422"/>
                <a:gd name="T10" fmla="*/ 5 w 9"/>
                <a:gd name="T11" fmla="*/ 421 h 422"/>
                <a:gd name="T12" fmla="*/ 6 w 9"/>
                <a:gd name="T13" fmla="*/ 421 h 422"/>
                <a:gd name="T14" fmla="*/ 8 w 9"/>
                <a:gd name="T15" fmla="*/ 421 h 422"/>
                <a:gd name="T16" fmla="*/ 9 w 9"/>
                <a:gd name="T17" fmla="*/ 421 h 422"/>
                <a:gd name="T18" fmla="*/ 7 w 9"/>
                <a:gd name="T19" fmla="*/ 316 h 422"/>
                <a:gd name="T20" fmla="*/ 5 w 9"/>
                <a:gd name="T21" fmla="*/ 211 h 422"/>
                <a:gd name="T22" fmla="*/ 3 w 9"/>
                <a:gd name="T23" fmla="*/ 106 h 422"/>
                <a:gd name="T24" fmla="*/ 0 w 9"/>
                <a:gd name="T25" fmla="*/ 0 h 4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422"/>
                <a:gd name="T41" fmla="*/ 9 w 9"/>
                <a:gd name="T42" fmla="*/ 422 h 4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422">
                  <a:moveTo>
                    <a:pt x="0" y="0"/>
                  </a:moveTo>
                  <a:lnTo>
                    <a:pt x="1" y="106"/>
                  </a:lnTo>
                  <a:lnTo>
                    <a:pt x="2" y="211"/>
                  </a:lnTo>
                  <a:lnTo>
                    <a:pt x="3" y="316"/>
                  </a:lnTo>
                  <a:lnTo>
                    <a:pt x="3" y="422"/>
                  </a:lnTo>
                  <a:lnTo>
                    <a:pt x="5" y="421"/>
                  </a:lnTo>
                  <a:lnTo>
                    <a:pt x="6" y="421"/>
                  </a:lnTo>
                  <a:lnTo>
                    <a:pt x="8" y="421"/>
                  </a:lnTo>
                  <a:lnTo>
                    <a:pt x="9" y="421"/>
                  </a:lnTo>
                  <a:lnTo>
                    <a:pt x="7" y="316"/>
                  </a:lnTo>
                  <a:lnTo>
                    <a:pt x="5" y="211"/>
                  </a:lnTo>
                  <a:lnTo>
                    <a:pt x="3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2" name="Freeform 25"/>
            <p:cNvSpPr>
              <a:spLocks/>
            </p:cNvSpPr>
            <p:nvPr/>
          </p:nvSpPr>
          <p:spPr bwMode="auto">
            <a:xfrm>
              <a:off x="5302" y="1732"/>
              <a:ext cx="8" cy="412"/>
            </a:xfrm>
            <a:custGeom>
              <a:avLst/>
              <a:gdLst>
                <a:gd name="T0" fmla="*/ 0 w 8"/>
                <a:gd name="T1" fmla="*/ 0 h 412"/>
                <a:gd name="T2" fmla="*/ 0 w 8"/>
                <a:gd name="T3" fmla="*/ 103 h 412"/>
                <a:gd name="T4" fmla="*/ 1 w 8"/>
                <a:gd name="T5" fmla="*/ 205 h 412"/>
                <a:gd name="T6" fmla="*/ 2 w 8"/>
                <a:gd name="T7" fmla="*/ 308 h 412"/>
                <a:gd name="T8" fmla="*/ 2 w 8"/>
                <a:gd name="T9" fmla="*/ 412 h 412"/>
                <a:gd name="T10" fmla="*/ 3 w 8"/>
                <a:gd name="T11" fmla="*/ 411 h 412"/>
                <a:gd name="T12" fmla="*/ 5 w 8"/>
                <a:gd name="T13" fmla="*/ 411 h 412"/>
                <a:gd name="T14" fmla="*/ 6 w 8"/>
                <a:gd name="T15" fmla="*/ 411 h 412"/>
                <a:gd name="T16" fmla="*/ 8 w 8"/>
                <a:gd name="T17" fmla="*/ 411 h 412"/>
                <a:gd name="T18" fmla="*/ 6 w 8"/>
                <a:gd name="T19" fmla="*/ 307 h 412"/>
                <a:gd name="T20" fmla="*/ 4 w 8"/>
                <a:gd name="T21" fmla="*/ 205 h 412"/>
                <a:gd name="T22" fmla="*/ 2 w 8"/>
                <a:gd name="T23" fmla="*/ 103 h 412"/>
                <a:gd name="T24" fmla="*/ 0 w 8"/>
                <a:gd name="T25" fmla="*/ 0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412"/>
                <a:gd name="T41" fmla="*/ 8 w 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412">
                  <a:moveTo>
                    <a:pt x="0" y="0"/>
                  </a:moveTo>
                  <a:lnTo>
                    <a:pt x="0" y="103"/>
                  </a:lnTo>
                  <a:lnTo>
                    <a:pt x="1" y="205"/>
                  </a:lnTo>
                  <a:lnTo>
                    <a:pt x="2" y="308"/>
                  </a:lnTo>
                  <a:lnTo>
                    <a:pt x="2" y="412"/>
                  </a:lnTo>
                  <a:lnTo>
                    <a:pt x="3" y="411"/>
                  </a:lnTo>
                  <a:lnTo>
                    <a:pt x="5" y="411"/>
                  </a:lnTo>
                  <a:lnTo>
                    <a:pt x="6" y="411"/>
                  </a:lnTo>
                  <a:lnTo>
                    <a:pt x="8" y="411"/>
                  </a:lnTo>
                  <a:lnTo>
                    <a:pt x="6" y="307"/>
                  </a:lnTo>
                  <a:lnTo>
                    <a:pt x="4" y="205"/>
                  </a:lnTo>
                  <a:lnTo>
                    <a:pt x="2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3" name="Freeform 26"/>
            <p:cNvSpPr>
              <a:spLocks/>
            </p:cNvSpPr>
            <p:nvPr/>
          </p:nvSpPr>
          <p:spPr bwMode="auto">
            <a:xfrm>
              <a:off x="5257" y="1750"/>
              <a:ext cx="8" cy="311"/>
            </a:xfrm>
            <a:custGeom>
              <a:avLst/>
              <a:gdLst>
                <a:gd name="T0" fmla="*/ 0 w 8"/>
                <a:gd name="T1" fmla="*/ 0 h 311"/>
                <a:gd name="T2" fmla="*/ 1 w 8"/>
                <a:gd name="T3" fmla="*/ 77 h 311"/>
                <a:gd name="T4" fmla="*/ 2 w 8"/>
                <a:gd name="T5" fmla="*/ 155 h 311"/>
                <a:gd name="T6" fmla="*/ 2 w 8"/>
                <a:gd name="T7" fmla="*/ 232 h 311"/>
                <a:gd name="T8" fmla="*/ 2 w 8"/>
                <a:gd name="T9" fmla="*/ 311 h 311"/>
                <a:gd name="T10" fmla="*/ 3 w 8"/>
                <a:gd name="T11" fmla="*/ 310 h 311"/>
                <a:gd name="T12" fmla="*/ 5 w 8"/>
                <a:gd name="T13" fmla="*/ 310 h 311"/>
                <a:gd name="T14" fmla="*/ 6 w 8"/>
                <a:gd name="T15" fmla="*/ 310 h 311"/>
                <a:gd name="T16" fmla="*/ 8 w 8"/>
                <a:gd name="T17" fmla="*/ 310 h 311"/>
                <a:gd name="T18" fmla="*/ 6 w 8"/>
                <a:gd name="T19" fmla="*/ 232 h 311"/>
                <a:gd name="T20" fmla="*/ 4 w 8"/>
                <a:gd name="T21" fmla="*/ 154 h 311"/>
                <a:gd name="T22" fmla="*/ 2 w 8"/>
                <a:gd name="T23" fmla="*/ 77 h 311"/>
                <a:gd name="T24" fmla="*/ 0 w 8"/>
                <a:gd name="T25" fmla="*/ 0 h 3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311"/>
                <a:gd name="T41" fmla="*/ 8 w 8"/>
                <a:gd name="T42" fmla="*/ 311 h 3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311">
                  <a:moveTo>
                    <a:pt x="0" y="0"/>
                  </a:moveTo>
                  <a:lnTo>
                    <a:pt x="1" y="77"/>
                  </a:lnTo>
                  <a:lnTo>
                    <a:pt x="2" y="155"/>
                  </a:lnTo>
                  <a:lnTo>
                    <a:pt x="2" y="232"/>
                  </a:lnTo>
                  <a:lnTo>
                    <a:pt x="2" y="311"/>
                  </a:lnTo>
                  <a:lnTo>
                    <a:pt x="3" y="310"/>
                  </a:lnTo>
                  <a:lnTo>
                    <a:pt x="5" y="310"/>
                  </a:lnTo>
                  <a:lnTo>
                    <a:pt x="6" y="310"/>
                  </a:lnTo>
                  <a:lnTo>
                    <a:pt x="8" y="310"/>
                  </a:lnTo>
                  <a:lnTo>
                    <a:pt x="6" y="232"/>
                  </a:lnTo>
                  <a:lnTo>
                    <a:pt x="4" y="154"/>
                  </a:lnTo>
                  <a:lnTo>
                    <a:pt x="2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4" name="Freeform 27"/>
            <p:cNvSpPr>
              <a:spLocks/>
            </p:cNvSpPr>
            <p:nvPr/>
          </p:nvSpPr>
          <p:spPr bwMode="auto">
            <a:xfrm>
              <a:off x="5211" y="1768"/>
              <a:ext cx="7" cy="258"/>
            </a:xfrm>
            <a:custGeom>
              <a:avLst/>
              <a:gdLst>
                <a:gd name="T0" fmla="*/ 0 w 7"/>
                <a:gd name="T1" fmla="*/ 0 h 258"/>
                <a:gd name="T2" fmla="*/ 0 w 7"/>
                <a:gd name="T3" fmla="*/ 64 h 258"/>
                <a:gd name="T4" fmla="*/ 1 w 7"/>
                <a:gd name="T5" fmla="*/ 128 h 258"/>
                <a:gd name="T6" fmla="*/ 1 w 7"/>
                <a:gd name="T7" fmla="*/ 192 h 258"/>
                <a:gd name="T8" fmla="*/ 1 w 7"/>
                <a:gd name="T9" fmla="*/ 258 h 258"/>
                <a:gd name="T10" fmla="*/ 2 w 7"/>
                <a:gd name="T11" fmla="*/ 257 h 258"/>
                <a:gd name="T12" fmla="*/ 4 w 7"/>
                <a:gd name="T13" fmla="*/ 257 h 258"/>
                <a:gd name="T14" fmla="*/ 5 w 7"/>
                <a:gd name="T15" fmla="*/ 257 h 258"/>
                <a:gd name="T16" fmla="*/ 7 w 7"/>
                <a:gd name="T17" fmla="*/ 257 h 258"/>
                <a:gd name="T18" fmla="*/ 5 w 7"/>
                <a:gd name="T19" fmla="*/ 192 h 258"/>
                <a:gd name="T20" fmla="*/ 4 w 7"/>
                <a:gd name="T21" fmla="*/ 128 h 258"/>
                <a:gd name="T22" fmla="*/ 2 w 7"/>
                <a:gd name="T23" fmla="*/ 64 h 258"/>
                <a:gd name="T24" fmla="*/ 0 w 7"/>
                <a:gd name="T25" fmla="*/ 0 h 2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58"/>
                <a:gd name="T41" fmla="*/ 7 w 7"/>
                <a:gd name="T42" fmla="*/ 258 h 2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58">
                  <a:moveTo>
                    <a:pt x="0" y="0"/>
                  </a:moveTo>
                  <a:lnTo>
                    <a:pt x="0" y="64"/>
                  </a:lnTo>
                  <a:lnTo>
                    <a:pt x="1" y="128"/>
                  </a:lnTo>
                  <a:lnTo>
                    <a:pt x="1" y="192"/>
                  </a:lnTo>
                  <a:lnTo>
                    <a:pt x="1" y="258"/>
                  </a:lnTo>
                  <a:lnTo>
                    <a:pt x="2" y="257"/>
                  </a:lnTo>
                  <a:lnTo>
                    <a:pt x="4" y="257"/>
                  </a:lnTo>
                  <a:lnTo>
                    <a:pt x="5" y="257"/>
                  </a:lnTo>
                  <a:lnTo>
                    <a:pt x="7" y="257"/>
                  </a:lnTo>
                  <a:lnTo>
                    <a:pt x="5" y="192"/>
                  </a:lnTo>
                  <a:lnTo>
                    <a:pt x="4" y="128"/>
                  </a:lnTo>
                  <a:lnTo>
                    <a:pt x="2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5" name="Freeform 28"/>
            <p:cNvSpPr>
              <a:spLocks/>
            </p:cNvSpPr>
            <p:nvPr/>
          </p:nvSpPr>
          <p:spPr bwMode="auto">
            <a:xfrm>
              <a:off x="5177" y="1772"/>
              <a:ext cx="6" cy="233"/>
            </a:xfrm>
            <a:custGeom>
              <a:avLst/>
              <a:gdLst>
                <a:gd name="T0" fmla="*/ 0 w 6"/>
                <a:gd name="T1" fmla="*/ 0 h 233"/>
                <a:gd name="T2" fmla="*/ 1 w 6"/>
                <a:gd name="T3" fmla="*/ 58 h 233"/>
                <a:gd name="T4" fmla="*/ 1 w 6"/>
                <a:gd name="T5" fmla="*/ 115 h 233"/>
                <a:gd name="T6" fmla="*/ 1 w 6"/>
                <a:gd name="T7" fmla="*/ 174 h 233"/>
                <a:gd name="T8" fmla="*/ 2 w 6"/>
                <a:gd name="T9" fmla="*/ 233 h 233"/>
                <a:gd name="T10" fmla="*/ 3 w 6"/>
                <a:gd name="T11" fmla="*/ 233 h 233"/>
                <a:gd name="T12" fmla="*/ 4 w 6"/>
                <a:gd name="T13" fmla="*/ 233 h 233"/>
                <a:gd name="T14" fmla="*/ 5 w 6"/>
                <a:gd name="T15" fmla="*/ 233 h 233"/>
                <a:gd name="T16" fmla="*/ 6 w 6"/>
                <a:gd name="T17" fmla="*/ 232 h 233"/>
                <a:gd name="T18" fmla="*/ 5 w 6"/>
                <a:gd name="T19" fmla="*/ 174 h 233"/>
                <a:gd name="T20" fmla="*/ 3 w 6"/>
                <a:gd name="T21" fmla="*/ 115 h 233"/>
                <a:gd name="T22" fmla="*/ 2 w 6"/>
                <a:gd name="T23" fmla="*/ 58 h 233"/>
                <a:gd name="T24" fmla="*/ 0 w 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33"/>
                <a:gd name="T41" fmla="*/ 6 w 6"/>
                <a:gd name="T42" fmla="*/ 233 h 2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33">
                  <a:moveTo>
                    <a:pt x="0" y="0"/>
                  </a:moveTo>
                  <a:lnTo>
                    <a:pt x="1" y="58"/>
                  </a:lnTo>
                  <a:lnTo>
                    <a:pt x="1" y="115"/>
                  </a:lnTo>
                  <a:lnTo>
                    <a:pt x="1" y="174"/>
                  </a:lnTo>
                  <a:lnTo>
                    <a:pt x="2" y="233"/>
                  </a:lnTo>
                  <a:lnTo>
                    <a:pt x="3" y="233"/>
                  </a:lnTo>
                  <a:lnTo>
                    <a:pt x="4" y="233"/>
                  </a:lnTo>
                  <a:lnTo>
                    <a:pt x="5" y="233"/>
                  </a:lnTo>
                  <a:lnTo>
                    <a:pt x="6" y="232"/>
                  </a:lnTo>
                  <a:lnTo>
                    <a:pt x="5" y="174"/>
                  </a:lnTo>
                  <a:lnTo>
                    <a:pt x="3" y="115"/>
                  </a:lnTo>
                  <a:lnTo>
                    <a:pt x="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6" name="Freeform 29"/>
            <p:cNvSpPr>
              <a:spLocks/>
            </p:cNvSpPr>
            <p:nvPr/>
          </p:nvSpPr>
          <p:spPr bwMode="auto">
            <a:xfrm>
              <a:off x="5566" y="1656"/>
              <a:ext cx="18" cy="395"/>
            </a:xfrm>
            <a:custGeom>
              <a:avLst/>
              <a:gdLst>
                <a:gd name="T0" fmla="*/ 0 w 18"/>
                <a:gd name="T1" fmla="*/ 0 h 395"/>
                <a:gd name="T2" fmla="*/ 3 w 18"/>
                <a:gd name="T3" fmla="*/ 101 h 395"/>
                <a:gd name="T4" fmla="*/ 6 w 18"/>
                <a:gd name="T5" fmla="*/ 200 h 395"/>
                <a:gd name="T6" fmla="*/ 9 w 18"/>
                <a:gd name="T7" fmla="*/ 298 h 395"/>
                <a:gd name="T8" fmla="*/ 12 w 18"/>
                <a:gd name="T9" fmla="*/ 395 h 395"/>
                <a:gd name="T10" fmla="*/ 14 w 18"/>
                <a:gd name="T11" fmla="*/ 395 h 395"/>
                <a:gd name="T12" fmla="*/ 15 w 18"/>
                <a:gd name="T13" fmla="*/ 395 h 395"/>
                <a:gd name="T14" fmla="*/ 17 w 18"/>
                <a:gd name="T15" fmla="*/ 395 h 395"/>
                <a:gd name="T16" fmla="*/ 18 w 18"/>
                <a:gd name="T17" fmla="*/ 395 h 395"/>
                <a:gd name="T18" fmla="*/ 16 w 18"/>
                <a:gd name="T19" fmla="*/ 346 h 395"/>
                <a:gd name="T20" fmla="*/ 14 w 18"/>
                <a:gd name="T21" fmla="*/ 298 h 395"/>
                <a:gd name="T22" fmla="*/ 11 w 18"/>
                <a:gd name="T23" fmla="*/ 249 h 395"/>
                <a:gd name="T24" fmla="*/ 9 w 18"/>
                <a:gd name="T25" fmla="*/ 200 h 395"/>
                <a:gd name="T26" fmla="*/ 7 w 18"/>
                <a:gd name="T27" fmla="*/ 150 h 395"/>
                <a:gd name="T28" fmla="*/ 5 w 18"/>
                <a:gd name="T29" fmla="*/ 101 h 395"/>
                <a:gd name="T30" fmla="*/ 2 w 18"/>
                <a:gd name="T31" fmla="*/ 50 h 395"/>
                <a:gd name="T32" fmla="*/ 0 w 18"/>
                <a:gd name="T33" fmla="*/ 0 h 3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95"/>
                <a:gd name="T53" fmla="*/ 18 w 18"/>
                <a:gd name="T54" fmla="*/ 395 h 3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95">
                  <a:moveTo>
                    <a:pt x="0" y="0"/>
                  </a:moveTo>
                  <a:lnTo>
                    <a:pt x="3" y="101"/>
                  </a:lnTo>
                  <a:lnTo>
                    <a:pt x="6" y="200"/>
                  </a:lnTo>
                  <a:lnTo>
                    <a:pt x="9" y="298"/>
                  </a:lnTo>
                  <a:lnTo>
                    <a:pt x="12" y="395"/>
                  </a:lnTo>
                  <a:lnTo>
                    <a:pt x="14" y="395"/>
                  </a:lnTo>
                  <a:lnTo>
                    <a:pt x="15" y="395"/>
                  </a:lnTo>
                  <a:lnTo>
                    <a:pt x="17" y="395"/>
                  </a:lnTo>
                  <a:lnTo>
                    <a:pt x="18" y="395"/>
                  </a:lnTo>
                  <a:lnTo>
                    <a:pt x="16" y="346"/>
                  </a:lnTo>
                  <a:lnTo>
                    <a:pt x="14" y="298"/>
                  </a:lnTo>
                  <a:lnTo>
                    <a:pt x="11" y="249"/>
                  </a:lnTo>
                  <a:lnTo>
                    <a:pt x="9" y="200"/>
                  </a:lnTo>
                  <a:lnTo>
                    <a:pt x="7" y="150"/>
                  </a:lnTo>
                  <a:lnTo>
                    <a:pt x="5" y="101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7" name="Freeform 30"/>
            <p:cNvSpPr>
              <a:spLocks/>
            </p:cNvSpPr>
            <p:nvPr/>
          </p:nvSpPr>
          <p:spPr bwMode="auto">
            <a:xfrm>
              <a:off x="5607" y="1694"/>
              <a:ext cx="18" cy="349"/>
            </a:xfrm>
            <a:custGeom>
              <a:avLst/>
              <a:gdLst>
                <a:gd name="T0" fmla="*/ 0 w 18"/>
                <a:gd name="T1" fmla="*/ 0 h 349"/>
                <a:gd name="T2" fmla="*/ 3 w 18"/>
                <a:gd name="T3" fmla="*/ 89 h 349"/>
                <a:gd name="T4" fmla="*/ 6 w 18"/>
                <a:gd name="T5" fmla="*/ 177 h 349"/>
                <a:gd name="T6" fmla="*/ 9 w 18"/>
                <a:gd name="T7" fmla="*/ 263 h 349"/>
                <a:gd name="T8" fmla="*/ 12 w 18"/>
                <a:gd name="T9" fmla="*/ 349 h 349"/>
                <a:gd name="T10" fmla="*/ 14 w 18"/>
                <a:gd name="T11" fmla="*/ 349 h 349"/>
                <a:gd name="T12" fmla="*/ 15 w 18"/>
                <a:gd name="T13" fmla="*/ 349 h 349"/>
                <a:gd name="T14" fmla="*/ 17 w 18"/>
                <a:gd name="T15" fmla="*/ 349 h 349"/>
                <a:gd name="T16" fmla="*/ 18 w 18"/>
                <a:gd name="T17" fmla="*/ 349 h 349"/>
                <a:gd name="T18" fmla="*/ 15 w 18"/>
                <a:gd name="T19" fmla="*/ 306 h 349"/>
                <a:gd name="T20" fmla="*/ 13 w 18"/>
                <a:gd name="T21" fmla="*/ 263 h 349"/>
                <a:gd name="T22" fmla="*/ 11 w 18"/>
                <a:gd name="T23" fmla="*/ 220 h 349"/>
                <a:gd name="T24" fmla="*/ 9 w 18"/>
                <a:gd name="T25" fmla="*/ 177 h 349"/>
                <a:gd name="T26" fmla="*/ 6 w 18"/>
                <a:gd name="T27" fmla="*/ 133 h 349"/>
                <a:gd name="T28" fmla="*/ 4 w 18"/>
                <a:gd name="T29" fmla="*/ 89 h 349"/>
                <a:gd name="T30" fmla="*/ 2 w 18"/>
                <a:gd name="T31" fmla="*/ 45 h 349"/>
                <a:gd name="T32" fmla="*/ 0 w 18"/>
                <a:gd name="T33" fmla="*/ 0 h 3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49"/>
                <a:gd name="T53" fmla="*/ 18 w 18"/>
                <a:gd name="T54" fmla="*/ 349 h 3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49">
                  <a:moveTo>
                    <a:pt x="0" y="0"/>
                  </a:moveTo>
                  <a:lnTo>
                    <a:pt x="3" y="89"/>
                  </a:lnTo>
                  <a:lnTo>
                    <a:pt x="6" y="177"/>
                  </a:lnTo>
                  <a:lnTo>
                    <a:pt x="9" y="263"/>
                  </a:lnTo>
                  <a:lnTo>
                    <a:pt x="12" y="349"/>
                  </a:lnTo>
                  <a:lnTo>
                    <a:pt x="14" y="349"/>
                  </a:lnTo>
                  <a:lnTo>
                    <a:pt x="15" y="349"/>
                  </a:lnTo>
                  <a:lnTo>
                    <a:pt x="17" y="349"/>
                  </a:lnTo>
                  <a:lnTo>
                    <a:pt x="18" y="349"/>
                  </a:lnTo>
                  <a:lnTo>
                    <a:pt x="15" y="306"/>
                  </a:lnTo>
                  <a:lnTo>
                    <a:pt x="13" y="263"/>
                  </a:lnTo>
                  <a:lnTo>
                    <a:pt x="11" y="220"/>
                  </a:lnTo>
                  <a:lnTo>
                    <a:pt x="9" y="177"/>
                  </a:lnTo>
                  <a:lnTo>
                    <a:pt x="6" y="133"/>
                  </a:lnTo>
                  <a:lnTo>
                    <a:pt x="4" y="89"/>
                  </a:lnTo>
                  <a:lnTo>
                    <a:pt x="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8" name="Freeform 31"/>
            <p:cNvSpPr>
              <a:spLocks/>
            </p:cNvSpPr>
            <p:nvPr/>
          </p:nvSpPr>
          <p:spPr bwMode="auto">
            <a:xfrm>
              <a:off x="5653" y="1738"/>
              <a:ext cx="12" cy="294"/>
            </a:xfrm>
            <a:custGeom>
              <a:avLst/>
              <a:gdLst>
                <a:gd name="T0" fmla="*/ 0 w 12"/>
                <a:gd name="T1" fmla="*/ 0 h 294"/>
                <a:gd name="T2" fmla="*/ 1 w 12"/>
                <a:gd name="T3" fmla="*/ 75 h 294"/>
                <a:gd name="T4" fmla="*/ 3 w 12"/>
                <a:gd name="T5" fmla="*/ 148 h 294"/>
                <a:gd name="T6" fmla="*/ 5 w 12"/>
                <a:gd name="T7" fmla="*/ 222 h 294"/>
                <a:gd name="T8" fmla="*/ 7 w 12"/>
                <a:gd name="T9" fmla="*/ 294 h 294"/>
                <a:gd name="T10" fmla="*/ 8 w 12"/>
                <a:gd name="T11" fmla="*/ 294 h 294"/>
                <a:gd name="T12" fmla="*/ 10 w 12"/>
                <a:gd name="T13" fmla="*/ 294 h 294"/>
                <a:gd name="T14" fmla="*/ 11 w 12"/>
                <a:gd name="T15" fmla="*/ 294 h 294"/>
                <a:gd name="T16" fmla="*/ 12 w 12"/>
                <a:gd name="T17" fmla="*/ 294 h 294"/>
                <a:gd name="T18" fmla="*/ 9 w 12"/>
                <a:gd name="T19" fmla="*/ 222 h 294"/>
                <a:gd name="T20" fmla="*/ 6 w 12"/>
                <a:gd name="T21" fmla="*/ 148 h 294"/>
                <a:gd name="T22" fmla="*/ 3 w 12"/>
                <a:gd name="T23" fmla="*/ 75 h 294"/>
                <a:gd name="T24" fmla="*/ 0 w 12"/>
                <a:gd name="T25" fmla="*/ 0 h 2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94"/>
                <a:gd name="T41" fmla="*/ 12 w 12"/>
                <a:gd name="T42" fmla="*/ 294 h 2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94">
                  <a:moveTo>
                    <a:pt x="0" y="0"/>
                  </a:moveTo>
                  <a:lnTo>
                    <a:pt x="1" y="75"/>
                  </a:lnTo>
                  <a:lnTo>
                    <a:pt x="3" y="148"/>
                  </a:lnTo>
                  <a:lnTo>
                    <a:pt x="5" y="222"/>
                  </a:lnTo>
                  <a:lnTo>
                    <a:pt x="7" y="294"/>
                  </a:lnTo>
                  <a:lnTo>
                    <a:pt x="8" y="294"/>
                  </a:lnTo>
                  <a:lnTo>
                    <a:pt x="10" y="294"/>
                  </a:lnTo>
                  <a:lnTo>
                    <a:pt x="11" y="294"/>
                  </a:lnTo>
                  <a:lnTo>
                    <a:pt x="12" y="294"/>
                  </a:lnTo>
                  <a:lnTo>
                    <a:pt x="9" y="222"/>
                  </a:lnTo>
                  <a:lnTo>
                    <a:pt x="6" y="148"/>
                  </a:lnTo>
                  <a:lnTo>
                    <a:pt x="3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69" name="Freeform 32"/>
            <p:cNvSpPr>
              <a:spLocks/>
            </p:cNvSpPr>
            <p:nvPr/>
          </p:nvSpPr>
          <p:spPr bwMode="auto">
            <a:xfrm>
              <a:off x="5699" y="1777"/>
              <a:ext cx="6" cy="243"/>
            </a:xfrm>
            <a:custGeom>
              <a:avLst/>
              <a:gdLst>
                <a:gd name="T0" fmla="*/ 1 w 6"/>
                <a:gd name="T1" fmla="*/ 243 h 243"/>
                <a:gd name="T2" fmla="*/ 2 w 6"/>
                <a:gd name="T3" fmla="*/ 243 h 243"/>
                <a:gd name="T4" fmla="*/ 4 w 6"/>
                <a:gd name="T5" fmla="*/ 243 h 243"/>
                <a:gd name="T6" fmla="*/ 5 w 6"/>
                <a:gd name="T7" fmla="*/ 243 h 243"/>
                <a:gd name="T8" fmla="*/ 6 w 6"/>
                <a:gd name="T9" fmla="*/ 243 h 243"/>
                <a:gd name="T10" fmla="*/ 4 w 6"/>
                <a:gd name="T11" fmla="*/ 183 h 243"/>
                <a:gd name="T12" fmla="*/ 3 w 6"/>
                <a:gd name="T13" fmla="*/ 123 h 243"/>
                <a:gd name="T14" fmla="*/ 1 w 6"/>
                <a:gd name="T15" fmla="*/ 62 h 243"/>
                <a:gd name="T16" fmla="*/ 0 w 6"/>
                <a:gd name="T17" fmla="*/ 0 h 243"/>
                <a:gd name="T18" fmla="*/ 0 w 6"/>
                <a:gd name="T19" fmla="*/ 62 h 243"/>
                <a:gd name="T20" fmla="*/ 0 w 6"/>
                <a:gd name="T21" fmla="*/ 123 h 243"/>
                <a:gd name="T22" fmla="*/ 0 w 6"/>
                <a:gd name="T23" fmla="*/ 183 h 243"/>
                <a:gd name="T24" fmla="*/ 1 w 6"/>
                <a:gd name="T25" fmla="*/ 243 h 2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43"/>
                <a:gd name="T41" fmla="*/ 6 w 6"/>
                <a:gd name="T42" fmla="*/ 243 h 2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43">
                  <a:moveTo>
                    <a:pt x="1" y="243"/>
                  </a:moveTo>
                  <a:lnTo>
                    <a:pt x="2" y="243"/>
                  </a:lnTo>
                  <a:lnTo>
                    <a:pt x="4" y="243"/>
                  </a:lnTo>
                  <a:lnTo>
                    <a:pt x="5" y="243"/>
                  </a:lnTo>
                  <a:lnTo>
                    <a:pt x="6" y="243"/>
                  </a:lnTo>
                  <a:lnTo>
                    <a:pt x="4" y="183"/>
                  </a:lnTo>
                  <a:lnTo>
                    <a:pt x="3" y="123"/>
                  </a:lnTo>
                  <a:lnTo>
                    <a:pt x="1" y="6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23"/>
                  </a:lnTo>
                  <a:lnTo>
                    <a:pt x="0" y="183"/>
                  </a:lnTo>
                  <a:lnTo>
                    <a:pt x="1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0" name="Freeform 33"/>
            <p:cNvSpPr>
              <a:spLocks/>
            </p:cNvSpPr>
            <p:nvPr/>
          </p:nvSpPr>
          <p:spPr bwMode="auto">
            <a:xfrm>
              <a:off x="5740" y="1808"/>
              <a:ext cx="6" cy="203"/>
            </a:xfrm>
            <a:custGeom>
              <a:avLst/>
              <a:gdLst>
                <a:gd name="T0" fmla="*/ 0 w 6"/>
                <a:gd name="T1" fmla="*/ 203 h 203"/>
                <a:gd name="T2" fmla="*/ 1 w 6"/>
                <a:gd name="T3" fmla="*/ 203 h 203"/>
                <a:gd name="T4" fmla="*/ 3 w 6"/>
                <a:gd name="T5" fmla="*/ 203 h 203"/>
                <a:gd name="T6" fmla="*/ 4 w 6"/>
                <a:gd name="T7" fmla="*/ 203 h 203"/>
                <a:gd name="T8" fmla="*/ 6 w 6"/>
                <a:gd name="T9" fmla="*/ 203 h 203"/>
                <a:gd name="T10" fmla="*/ 4 w 6"/>
                <a:gd name="T11" fmla="*/ 153 h 203"/>
                <a:gd name="T12" fmla="*/ 3 w 6"/>
                <a:gd name="T13" fmla="*/ 103 h 203"/>
                <a:gd name="T14" fmla="*/ 1 w 6"/>
                <a:gd name="T15" fmla="*/ 52 h 203"/>
                <a:gd name="T16" fmla="*/ 0 w 6"/>
                <a:gd name="T17" fmla="*/ 0 h 203"/>
                <a:gd name="T18" fmla="*/ 0 w 6"/>
                <a:gd name="T19" fmla="*/ 52 h 203"/>
                <a:gd name="T20" fmla="*/ 0 w 6"/>
                <a:gd name="T21" fmla="*/ 103 h 203"/>
                <a:gd name="T22" fmla="*/ 0 w 6"/>
                <a:gd name="T23" fmla="*/ 153 h 203"/>
                <a:gd name="T24" fmla="*/ 0 w 6"/>
                <a:gd name="T25" fmla="*/ 203 h 2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03"/>
                <a:gd name="T41" fmla="*/ 6 w 6"/>
                <a:gd name="T42" fmla="*/ 203 h 2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03">
                  <a:moveTo>
                    <a:pt x="0" y="203"/>
                  </a:moveTo>
                  <a:lnTo>
                    <a:pt x="1" y="203"/>
                  </a:lnTo>
                  <a:lnTo>
                    <a:pt x="3" y="203"/>
                  </a:lnTo>
                  <a:lnTo>
                    <a:pt x="4" y="203"/>
                  </a:lnTo>
                  <a:lnTo>
                    <a:pt x="6" y="203"/>
                  </a:lnTo>
                  <a:lnTo>
                    <a:pt x="4" y="153"/>
                  </a:lnTo>
                  <a:lnTo>
                    <a:pt x="3" y="103"/>
                  </a:lnTo>
                  <a:lnTo>
                    <a:pt x="1" y="52"/>
                  </a:lnTo>
                  <a:lnTo>
                    <a:pt x="0" y="0"/>
                  </a:lnTo>
                  <a:lnTo>
                    <a:pt x="0" y="52"/>
                  </a:lnTo>
                  <a:lnTo>
                    <a:pt x="0" y="103"/>
                  </a:lnTo>
                  <a:lnTo>
                    <a:pt x="0" y="15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1" name="Freeform 34"/>
            <p:cNvSpPr>
              <a:spLocks/>
            </p:cNvSpPr>
            <p:nvPr/>
          </p:nvSpPr>
          <p:spPr bwMode="auto">
            <a:xfrm>
              <a:off x="5780" y="1841"/>
              <a:ext cx="6" cy="164"/>
            </a:xfrm>
            <a:custGeom>
              <a:avLst/>
              <a:gdLst>
                <a:gd name="T0" fmla="*/ 0 w 6"/>
                <a:gd name="T1" fmla="*/ 164 h 164"/>
                <a:gd name="T2" fmla="*/ 2 w 6"/>
                <a:gd name="T3" fmla="*/ 163 h 164"/>
                <a:gd name="T4" fmla="*/ 3 w 6"/>
                <a:gd name="T5" fmla="*/ 163 h 164"/>
                <a:gd name="T6" fmla="*/ 5 w 6"/>
                <a:gd name="T7" fmla="*/ 162 h 164"/>
                <a:gd name="T8" fmla="*/ 6 w 6"/>
                <a:gd name="T9" fmla="*/ 161 h 164"/>
                <a:gd name="T10" fmla="*/ 5 w 6"/>
                <a:gd name="T11" fmla="*/ 121 h 164"/>
                <a:gd name="T12" fmla="*/ 3 w 6"/>
                <a:gd name="T13" fmla="*/ 81 h 164"/>
                <a:gd name="T14" fmla="*/ 1 w 6"/>
                <a:gd name="T15" fmla="*/ 41 h 164"/>
                <a:gd name="T16" fmla="*/ 0 w 6"/>
                <a:gd name="T17" fmla="*/ 0 h 164"/>
                <a:gd name="T18" fmla="*/ 0 w 6"/>
                <a:gd name="T19" fmla="*/ 42 h 164"/>
                <a:gd name="T20" fmla="*/ 0 w 6"/>
                <a:gd name="T21" fmla="*/ 83 h 164"/>
                <a:gd name="T22" fmla="*/ 0 w 6"/>
                <a:gd name="T23" fmla="*/ 123 h 164"/>
                <a:gd name="T24" fmla="*/ 0 w 6"/>
                <a:gd name="T25" fmla="*/ 164 h 1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64"/>
                <a:gd name="T41" fmla="*/ 6 w 6"/>
                <a:gd name="T42" fmla="*/ 164 h 1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64">
                  <a:moveTo>
                    <a:pt x="0" y="164"/>
                  </a:moveTo>
                  <a:lnTo>
                    <a:pt x="2" y="163"/>
                  </a:lnTo>
                  <a:lnTo>
                    <a:pt x="3" y="163"/>
                  </a:lnTo>
                  <a:lnTo>
                    <a:pt x="5" y="162"/>
                  </a:lnTo>
                  <a:lnTo>
                    <a:pt x="6" y="161"/>
                  </a:lnTo>
                  <a:lnTo>
                    <a:pt x="5" y="121"/>
                  </a:lnTo>
                  <a:lnTo>
                    <a:pt x="3" y="81"/>
                  </a:lnTo>
                  <a:lnTo>
                    <a:pt x="1" y="41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83"/>
                  </a:lnTo>
                  <a:lnTo>
                    <a:pt x="0" y="123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2" name="Freeform 35"/>
            <p:cNvSpPr>
              <a:spLocks/>
            </p:cNvSpPr>
            <p:nvPr/>
          </p:nvSpPr>
          <p:spPr bwMode="auto">
            <a:xfrm>
              <a:off x="5818" y="1865"/>
              <a:ext cx="6" cy="132"/>
            </a:xfrm>
            <a:custGeom>
              <a:avLst/>
              <a:gdLst>
                <a:gd name="T0" fmla="*/ 0 w 6"/>
                <a:gd name="T1" fmla="*/ 132 h 132"/>
                <a:gd name="T2" fmla="*/ 2 w 6"/>
                <a:gd name="T3" fmla="*/ 131 h 132"/>
                <a:gd name="T4" fmla="*/ 3 w 6"/>
                <a:gd name="T5" fmla="*/ 130 h 132"/>
                <a:gd name="T6" fmla="*/ 5 w 6"/>
                <a:gd name="T7" fmla="*/ 129 h 132"/>
                <a:gd name="T8" fmla="*/ 6 w 6"/>
                <a:gd name="T9" fmla="*/ 128 h 132"/>
                <a:gd name="T10" fmla="*/ 5 w 6"/>
                <a:gd name="T11" fmla="*/ 96 h 132"/>
                <a:gd name="T12" fmla="*/ 3 w 6"/>
                <a:gd name="T13" fmla="*/ 64 h 132"/>
                <a:gd name="T14" fmla="*/ 2 w 6"/>
                <a:gd name="T15" fmla="*/ 33 h 132"/>
                <a:gd name="T16" fmla="*/ 1 w 6"/>
                <a:gd name="T17" fmla="*/ 0 h 132"/>
                <a:gd name="T18" fmla="*/ 0 w 6"/>
                <a:gd name="T19" fmla="*/ 33 h 132"/>
                <a:gd name="T20" fmla="*/ 0 w 6"/>
                <a:gd name="T21" fmla="*/ 66 h 132"/>
                <a:gd name="T22" fmla="*/ 0 w 6"/>
                <a:gd name="T23" fmla="*/ 99 h 132"/>
                <a:gd name="T24" fmla="*/ 0 w 6"/>
                <a:gd name="T25" fmla="*/ 132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32"/>
                <a:gd name="T41" fmla="*/ 6 w 6"/>
                <a:gd name="T42" fmla="*/ 132 h 1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32">
                  <a:moveTo>
                    <a:pt x="0" y="132"/>
                  </a:moveTo>
                  <a:lnTo>
                    <a:pt x="2" y="131"/>
                  </a:lnTo>
                  <a:lnTo>
                    <a:pt x="3" y="130"/>
                  </a:lnTo>
                  <a:lnTo>
                    <a:pt x="5" y="129"/>
                  </a:lnTo>
                  <a:lnTo>
                    <a:pt x="6" y="128"/>
                  </a:lnTo>
                  <a:lnTo>
                    <a:pt x="5" y="96"/>
                  </a:lnTo>
                  <a:lnTo>
                    <a:pt x="3" y="64"/>
                  </a:lnTo>
                  <a:lnTo>
                    <a:pt x="2" y="33"/>
                  </a:lnTo>
                  <a:lnTo>
                    <a:pt x="1" y="0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0" y="9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3" name="Freeform 36"/>
            <p:cNvSpPr>
              <a:spLocks/>
            </p:cNvSpPr>
            <p:nvPr/>
          </p:nvSpPr>
          <p:spPr bwMode="auto">
            <a:xfrm>
              <a:off x="5856" y="1900"/>
              <a:ext cx="6" cy="84"/>
            </a:xfrm>
            <a:custGeom>
              <a:avLst/>
              <a:gdLst>
                <a:gd name="T0" fmla="*/ 0 w 6"/>
                <a:gd name="T1" fmla="*/ 84 h 84"/>
                <a:gd name="T2" fmla="*/ 2 w 6"/>
                <a:gd name="T3" fmla="*/ 84 h 84"/>
                <a:gd name="T4" fmla="*/ 3 w 6"/>
                <a:gd name="T5" fmla="*/ 84 h 84"/>
                <a:gd name="T6" fmla="*/ 5 w 6"/>
                <a:gd name="T7" fmla="*/ 84 h 84"/>
                <a:gd name="T8" fmla="*/ 6 w 6"/>
                <a:gd name="T9" fmla="*/ 84 h 84"/>
                <a:gd name="T10" fmla="*/ 5 w 6"/>
                <a:gd name="T11" fmla="*/ 63 h 84"/>
                <a:gd name="T12" fmla="*/ 4 w 6"/>
                <a:gd name="T13" fmla="*/ 43 h 84"/>
                <a:gd name="T14" fmla="*/ 3 w 6"/>
                <a:gd name="T15" fmla="*/ 22 h 84"/>
                <a:gd name="T16" fmla="*/ 1 w 6"/>
                <a:gd name="T17" fmla="*/ 0 h 84"/>
                <a:gd name="T18" fmla="*/ 1 w 6"/>
                <a:gd name="T19" fmla="*/ 21 h 84"/>
                <a:gd name="T20" fmla="*/ 1 w 6"/>
                <a:gd name="T21" fmla="*/ 42 h 84"/>
                <a:gd name="T22" fmla="*/ 1 w 6"/>
                <a:gd name="T23" fmla="*/ 63 h 84"/>
                <a:gd name="T24" fmla="*/ 0 w 6"/>
                <a:gd name="T25" fmla="*/ 84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84"/>
                <a:gd name="T41" fmla="*/ 6 w 6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84">
                  <a:moveTo>
                    <a:pt x="0" y="84"/>
                  </a:moveTo>
                  <a:lnTo>
                    <a:pt x="2" y="84"/>
                  </a:lnTo>
                  <a:lnTo>
                    <a:pt x="3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5" y="63"/>
                  </a:lnTo>
                  <a:lnTo>
                    <a:pt x="4" y="43"/>
                  </a:lnTo>
                  <a:lnTo>
                    <a:pt x="3" y="22"/>
                  </a:lnTo>
                  <a:lnTo>
                    <a:pt x="1" y="0"/>
                  </a:lnTo>
                  <a:lnTo>
                    <a:pt x="1" y="21"/>
                  </a:lnTo>
                  <a:lnTo>
                    <a:pt x="1" y="42"/>
                  </a:lnTo>
                  <a:lnTo>
                    <a:pt x="1" y="63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4" name="Freeform 37"/>
            <p:cNvSpPr>
              <a:spLocks/>
            </p:cNvSpPr>
            <p:nvPr/>
          </p:nvSpPr>
          <p:spPr bwMode="auto">
            <a:xfrm>
              <a:off x="5891" y="1915"/>
              <a:ext cx="5" cy="63"/>
            </a:xfrm>
            <a:custGeom>
              <a:avLst/>
              <a:gdLst>
                <a:gd name="T0" fmla="*/ 0 w 5"/>
                <a:gd name="T1" fmla="*/ 63 h 63"/>
                <a:gd name="T2" fmla="*/ 1 w 5"/>
                <a:gd name="T3" fmla="*/ 63 h 63"/>
                <a:gd name="T4" fmla="*/ 3 w 5"/>
                <a:gd name="T5" fmla="*/ 63 h 63"/>
                <a:gd name="T6" fmla="*/ 4 w 5"/>
                <a:gd name="T7" fmla="*/ 63 h 63"/>
                <a:gd name="T8" fmla="*/ 5 w 5"/>
                <a:gd name="T9" fmla="*/ 63 h 63"/>
                <a:gd name="T10" fmla="*/ 4 w 5"/>
                <a:gd name="T11" fmla="*/ 47 h 63"/>
                <a:gd name="T12" fmla="*/ 3 w 5"/>
                <a:gd name="T13" fmla="*/ 32 h 63"/>
                <a:gd name="T14" fmla="*/ 2 w 5"/>
                <a:gd name="T15" fmla="*/ 17 h 63"/>
                <a:gd name="T16" fmla="*/ 1 w 5"/>
                <a:gd name="T17" fmla="*/ 0 h 63"/>
                <a:gd name="T18" fmla="*/ 0 w 5"/>
                <a:gd name="T19" fmla="*/ 16 h 63"/>
                <a:gd name="T20" fmla="*/ 0 w 5"/>
                <a:gd name="T21" fmla="*/ 32 h 63"/>
                <a:gd name="T22" fmla="*/ 0 w 5"/>
                <a:gd name="T23" fmla="*/ 47 h 63"/>
                <a:gd name="T24" fmla="*/ 0 w 5"/>
                <a:gd name="T25" fmla="*/ 63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63"/>
                <a:gd name="T41" fmla="*/ 5 w 5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63">
                  <a:moveTo>
                    <a:pt x="0" y="63"/>
                  </a:moveTo>
                  <a:lnTo>
                    <a:pt x="1" y="63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5" y="63"/>
                  </a:lnTo>
                  <a:lnTo>
                    <a:pt x="4" y="47"/>
                  </a:lnTo>
                  <a:lnTo>
                    <a:pt x="3" y="32"/>
                  </a:lnTo>
                  <a:lnTo>
                    <a:pt x="2" y="17"/>
                  </a:lnTo>
                  <a:lnTo>
                    <a:pt x="1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5" name="Freeform 38"/>
            <p:cNvSpPr>
              <a:spLocks/>
            </p:cNvSpPr>
            <p:nvPr/>
          </p:nvSpPr>
          <p:spPr bwMode="auto">
            <a:xfrm>
              <a:off x="5918" y="1928"/>
              <a:ext cx="6" cy="43"/>
            </a:xfrm>
            <a:custGeom>
              <a:avLst/>
              <a:gdLst>
                <a:gd name="T0" fmla="*/ 0 w 6"/>
                <a:gd name="T1" fmla="*/ 42 h 43"/>
                <a:gd name="T2" fmla="*/ 1 w 6"/>
                <a:gd name="T3" fmla="*/ 42 h 43"/>
                <a:gd name="T4" fmla="*/ 3 w 6"/>
                <a:gd name="T5" fmla="*/ 42 h 43"/>
                <a:gd name="T6" fmla="*/ 4 w 6"/>
                <a:gd name="T7" fmla="*/ 42 h 43"/>
                <a:gd name="T8" fmla="*/ 6 w 6"/>
                <a:gd name="T9" fmla="*/ 43 h 43"/>
                <a:gd name="T10" fmla="*/ 5 w 6"/>
                <a:gd name="T11" fmla="*/ 32 h 43"/>
                <a:gd name="T12" fmla="*/ 4 w 6"/>
                <a:gd name="T13" fmla="*/ 21 h 43"/>
                <a:gd name="T14" fmla="*/ 3 w 6"/>
                <a:gd name="T15" fmla="*/ 11 h 43"/>
                <a:gd name="T16" fmla="*/ 2 w 6"/>
                <a:gd name="T17" fmla="*/ 0 h 43"/>
                <a:gd name="T18" fmla="*/ 1 w 6"/>
                <a:gd name="T19" fmla="*/ 11 h 43"/>
                <a:gd name="T20" fmla="*/ 1 w 6"/>
                <a:gd name="T21" fmla="*/ 21 h 43"/>
                <a:gd name="T22" fmla="*/ 1 w 6"/>
                <a:gd name="T23" fmla="*/ 32 h 43"/>
                <a:gd name="T24" fmla="*/ 0 w 6"/>
                <a:gd name="T25" fmla="*/ 42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43"/>
                <a:gd name="T41" fmla="*/ 6 w 6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43">
                  <a:moveTo>
                    <a:pt x="0" y="42"/>
                  </a:moveTo>
                  <a:lnTo>
                    <a:pt x="1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6" y="43"/>
                  </a:lnTo>
                  <a:lnTo>
                    <a:pt x="5" y="32"/>
                  </a:lnTo>
                  <a:lnTo>
                    <a:pt x="4" y="21"/>
                  </a:lnTo>
                  <a:lnTo>
                    <a:pt x="3" y="11"/>
                  </a:lnTo>
                  <a:lnTo>
                    <a:pt x="2" y="0"/>
                  </a:lnTo>
                  <a:lnTo>
                    <a:pt x="1" y="11"/>
                  </a:lnTo>
                  <a:lnTo>
                    <a:pt x="1" y="21"/>
                  </a:lnTo>
                  <a:lnTo>
                    <a:pt x="1" y="3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6" name="Freeform 39"/>
            <p:cNvSpPr>
              <a:spLocks/>
            </p:cNvSpPr>
            <p:nvPr/>
          </p:nvSpPr>
          <p:spPr bwMode="auto">
            <a:xfrm>
              <a:off x="5943" y="1929"/>
              <a:ext cx="6" cy="37"/>
            </a:xfrm>
            <a:custGeom>
              <a:avLst/>
              <a:gdLst>
                <a:gd name="T0" fmla="*/ 0 w 6"/>
                <a:gd name="T1" fmla="*/ 37 h 37"/>
                <a:gd name="T2" fmla="*/ 1 w 6"/>
                <a:gd name="T3" fmla="*/ 37 h 37"/>
                <a:gd name="T4" fmla="*/ 3 w 6"/>
                <a:gd name="T5" fmla="*/ 37 h 37"/>
                <a:gd name="T6" fmla="*/ 4 w 6"/>
                <a:gd name="T7" fmla="*/ 37 h 37"/>
                <a:gd name="T8" fmla="*/ 6 w 6"/>
                <a:gd name="T9" fmla="*/ 37 h 37"/>
                <a:gd name="T10" fmla="*/ 5 w 6"/>
                <a:gd name="T11" fmla="*/ 27 h 37"/>
                <a:gd name="T12" fmla="*/ 3 w 6"/>
                <a:gd name="T13" fmla="*/ 19 h 37"/>
                <a:gd name="T14" fmla="*/ 3 w 6"/>
                <a:gd name="T15" fmla="*/ 10 h 37"/>
                <a:gd name="T16" fmla="*/ 2 w 6"/>
                <a:gd name="T17" fmla="*/ 0 h 37"/>
                <a:gd name="T18" fmla="*/ 1 w 6"/>
                <a:gd name="T19" fmla="*/ 10 h 37"/>
                <a:gd name="T20" fmla="*/ 1 w 6"/>
                <a:gd name="T21" fmla="*/ 18 h 37"/>
                <a:gd name="T22" fmla="*/ 0 w 6"/>
                <a:gd name="T23" fmla="*/ 27 h 37"/>
                <a:gd name="T24" fmla="*/ 0 w 6"/>
                <a:gd name="T25" fmla="*/ 37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7"/>
                <a:gd name="T41" fmla="*/ 6 w 6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7">
                  <a:moveTo>
                    <a:pt x="0" y="37"/>
                  </a:moveTo>
                  <a:lnTo>
                    <a:pt x="1" y="37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5" y="27"/>
                  </a:lnTo>
                  <a:lnTo>
                    <a:pt x="3" y="19"/>
                  </a:lnTo>
                  <a:lnTo>
                    <a:pt x="3" y="10"/>
                  </a:lnTo>
                  <a:lnTo>
                    <a:pt x="2" y="0"/>
                  </a:lnTo>
                  <a:lnTo>
                    <a:pt x="1" y="10"/>
                  </a:lnTo>
                  <a:lnTo>
                    <a:pt x="1" y="18"/>
                  </a:lnTo>
                  <a:lnTo>
                    <a:pt x="0" y="2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7" name="Freeform 40"/>
            <p:cNvSpPr>
              <a:spLocks/>
            </p:cNvSpPr>
            <p:nvPr/>
          </p:nvSpPr>
          <p:spPr bwMode="auto">
            <a:xfrm>
              <a:off x="5963" y="1937"/>
              <a:ext cx="6" cy="25"/>
            </a:xfrm>
            <a:custGeom>
              <a:avLst/>
              <a:gdLst>
                <a:gd name="T0" fmla="*/ 0 w 6"/>
                <a:gd name="T1" fmla="*/ 25 h 25"/>
                <a:gd name="T2" fmla="*/ 2 w 6"/>
                <a:gd name="T3" fmla="*/ 25 h 25"/>
                <a:gd name="T4" fmla="*/ 3 w 6"/>
                <a:gd name="T5" fmla="*/ 25 h 25"/>
                <a:gd name="T6" fmla="*/ 5 w 6"/>
                <a:gd name="T7" fmla="*/ 25 h 25"/>
                <a:gd name="T8" fmla="*/ 6 w 6"/>
                <a:gd name="T9" fmla="*/ 25 h 25"/>
                <a:gd name="T10" fmla="*/ 5 w 6"/>
                <a:gd name="T11" fmla="*/ 19 h 25"/>
                <a:gd name="T12" fmla="*/ 4 w 6"/>
                <a:gd name="T13" fmla="*/ 12 h 25"/>
                <a:gd name="T14" fmla="*/ 3 w 6"/>
                <a:gd name="T15" fmla="*/ 6 h 25"/>
                <a:gd name="T16" fmla="*/ 2 w 6"/>
                <a:gd name="T17" fmla="*/ 0 h 25"/>
                <a:gd name="T18" fmla="*/ 2 w 6"/>
                <a:gd name="T19" fmla="*/ 6 h 25"/>
                <a:gd name="T20" fmla="*/ 2 w 6"/>
                <a:gd name="T21" fmla="*/ 12 h 25"/>
                <a:gd name="T22" fmla="*/ 1 w 6"/>
                <a:gd name="T23" fmla="*/ 18 h 25"/>
                <a:gd name="T24" fmla="*/ 0 w 6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5"/>
                <a:gd name="T41" fmla="*/ 6 w 6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5">
                  <a:moveTo>
                    <a:pt x="0" y="25"/>
                  </a:moveTo>
                  <a:lnTo>
                    <a:pt x="2" y="25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5" y="19"/>
                  </a:lnTo>
                  <a:lnTo>
                    <a:pt x="4" y="12"/>
                  </a:lnTo>
                  <a:lnTo>
                    <a:pt x="3" y="6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8" name="Freeform 41"/>
            <p:cNvSpPr>
              <a:spLocks/>
            </p:cNvSpPr>
            <p:nvPr/>
          </p:nvSpPr>
          <p:spPr bwMode="auto">
            <a:xfrm>
              <a:off x="6041" y="1910"/>
              <a:ext cx="5" cy="36"/>
            </a:xfrm>
            <a:custGeom>
              <a:avLst/>
              <a:gdLst>
                <a:gd name="T0" fmla="*/ 0 w 5"/>
                <a:gd name="T1" fmla="*/ 36 h 36"/>
                <a:gd name="T2" fmla="*/ 1 w 5"/>
                <a:gd name="T3" fmla="*/ 36 h 36"/>
                <a:gd name="T4" fmla="*/ 2 w 5"/>
                <a:gd name="T5" fmla="*/ 35 h 36"/>
                <a:gd name="T6" fmla="*/ 3 w 5"/>
                <a:gd name="T7" fmla="*/ 35 h 36"/>
                <a:gd name="T8" fmla="*/ 5 w 5"/>
                <a:gd name="T9" fmla="*/ 35 h 36"/>
                <a:gd name="T10" fmla="*/ 4 w 5"/>
                <a:gd name="T11" fmla="*/ 26 h 36"/>
                <a:gd name="T12" fmla="*/ 3 w 5"/>
                <a:gd name="T13" fmla="*/ 17 h 36"/>
                <a:gd name="T14" fmla="*/ 2 w 5"/>
                <a:gd name="T15" fmla="*/ 8 h 36"/>
                <a:gd name="T16" fmla="*/ 2 w 5"/>
                <a:gd name="T17" fmla="*/ 0 h 36"/>
                <a:gd name="T18" fmla="*/ 1 w 5"/>
                <a:gd name="T19" fmla="*/ 9 h 36"/>
                <a:gd name="T20" fmla="*/ 1 w 5"/>
                <a:gd name="T21" fmla="*/ 18 h 36"/>
                <a:gd name="T22" fmla="*/ 0 w 5"/>
                <a:gd name="T23" fmla="*/ 27 h 36"/>
                <a:gd name="T24" fmla="*/ 0 w 5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36"/>
                <a:gd name="T41" fmla="*/ 5 w 5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36">
                  <a:moveTo>
                    <a:pt x="0" y="36"/>
                  </a:moveTo>
                  <a:lnTo>
                    <a:pt x="1" y="36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4" y="26"/>
                  </a:lnTo>
                  <a:lnTo>
                    <a:pt x="3" y="17"/>
                  </a:lnTo>
                  <a:lnTo>
                    <a:pt x="2" y="8"/>
                  </a:lnTo>
                  <a:lnTo>
                    <a:pt x="2" y="0"/>
                  </a:lnTo>
                  <a:lnTo>
                    <a:pt x="1" y="9"/>
                  </a:lnTo>
                  <a:lnTo>
                    <a:pt x="1" y="18"/>
                  </a:lnTo>
                  <a:lnTo>
                    <a:pt x="0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79" name="Freeform 42"/>
            <p:cNvSpPr>
              <a:spLocks/>
            </p:cNvSpPr>
            <p:nvPr/>
          </p:nvSpPr>
          <p:spPr bwMode="auto">
            <a:xfrm>
              <a:off x="6022" y="1917"/>
              <a:ext cx="6" cy="32"/>
            </a:xfrm>
            <a:custGeom>
              <a:avLst/>
              <a:gdLst>
                <a:gd name="T0" fmla="*/ 0 w 6"/>
                <a:gd name="T1" fmla="*/ 31 h 32"/>
                <a:gd name="T2" fmla="*/ 1 w 6"/>
                <a:gd name="T3" fmla="*/ 32 h 32"/>
                <a:gd name="T4" fmla="*/ 3 w 6"/>
                <a:gd name="T5" fmla="*/ 32 h 32"/>
                <a:gd name="T6" fmla="*/ 4 w 6"/>
                <a:gd name="T7" fmla="*/ 32 h 32"/>
                <a:gd name="T8" fmla="*/ 6 w 6"/>
                <a:gd name="T9" fmla="*/ 32 h 32"/>
                <a:gd name="T10" fmla="*/ 5 w 6"/>
                <a:gd name="T11" fmla="*/ 24 h 32"/>
                <a:gd name="T12" fmla="*/ 4 w 6"/>
                <a:gd name="T13" fmla="*/ 16 h 32"/>
                <a:gd name="T14" fmla="*/ 3 w 6"/>
                <a:gd name="T15" fmla="*/ 8 h 32"/>
                <a:gd name="T16" fmla="*/ 2 w 6"/>
                <a:gd name="T17" fmla="*/ 0 h 32"/>
                <a:gd name="T18" fmla="*/ 1 w 6"/>
                <a:gd name="T19" fmla="*/ 8 h 32"/>
                <a:gd name="T20" fmla="*/ 1 w 6"/>
                <a:gd name="T21" fmla="*/ 15 h 32"/>
                <a:gd name="T22" fmla="*/ 1 w 6"/>
                <a:gd name="T23" fmla="*/ 23 h 32"/>
                <a:gd name="T24" fmla="*/ 0 w 6"/>
                <a:gd name="T25" fmla="*/ 31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2"/>
                <a:gd name="T41" fmla="*/ 6 w 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2">
                  <a:moveTo>
                    <a:pt x="0" y="31"/>
                  </a:moveTo>
                  <a:lnTo>
                    <a:pt x="1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5" y="24"/>
                  </a:lnTo>
                  <a:lnTo>
                    <a:pt x="4" y="16"/>
                  </a:lnTo>
                  <a:lnTo>
                    <a:pt x="3" y="8"/>
                  </a:lnTo>
                  <a:lnTo>
                    <a:pt x="2" y="0"/>
                  </a:lnTo>
                  <a:lnTo>
                    <a:pt x="1" y="8"/>
                  </a:lnTo>
                  <a:lnTo>
                    <a:pt x="1" y="15"/>
                  </a:lnTo>
                  <a:lnTo>
                    <a:pt x="1" y="2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0" name="Freeform 43"/>
            <p:cNvSpPr>
              <a:spLocks/>
            </p:cNvSpPr>
            <p:nvPr/>
          </p:nvSpPr>
          <p:spPr bwMode="auto">
            <a:xfrm>
              <a:off x="6002" y="1926"/>
              <a:ext cx="6" cy="28"/>
            </a:xfrm>
            <a:custGeom>
              <a:avLst/>
              <a:gdLst>
                <a:gd name="T0" fmla="*/ 0 w 6"/>
                <a:gd name="T1" fmla="*/ 28 h 28"/>
                <a:gd name="T2" fmla="*/ 2 w 6"/>
                <a:gd name="T3" fmla="*/ 27 h 28"/>
                <a:gd name="T4" fmla="*/ 3 w 6"/>
                <a:gd name="T5" fmla="*/ 27 h 28"/>
                <a:gd name="T6" fmla="*/ 5 w 6"/>
                <a:gd name="T7" fmla="*/ 27 h 28"/>
                <a:gd name="T8" fmla="*/ 6 w 6"/>
                <a:gd name="T9" fmla="*/ 27 h 28"/>
                <a:gd name="T10" fmla="*/ 5 w 6"/>
                <a:gd name="T11" fmla="*/ 20 h 28"/>
                <a:gd name="T12" fmla="*/ 5 w 6"/>
                <a:gd name="T13" fmla="*/ 13 h 28"/>
                <a:gd name="T14" fmla="*/ 3 w 6"/>
                <a:gd name="T15" fmla="*/ 7 h 28"/>
                <a:gd name="T16" fmla="*/ 2 w 6"/>
                <a:gd name="T17" fmla="*/ 0 h 28"/>
                <a:gd name="T18" fmla="*/ 2 w 6"/>
                <a:gd name="T19" fmla="*/ 7 h 28"/>
                <a:gd name="T20" fmla="*/ 2 w 6"/>
                <a:gd name="T21" fmla="*/ 14 h 28"/>
                <a:gd name="T22" fmla="*/ 1 w 6"/>
                <a:gd name="T23" fmla="*/ 21 h 28"/>
                <a:gd name="T24" fmla="*/ 0 w 6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8"/>
                <a:gd name="T41" fmla="*/ 6 w 6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8">
                  <a:moveTo>
                    <a:pt x="0" y="28"/>
                  </a:moveTo>
                  <a:lnTo>
                    <a:pt x="2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5" y="20"/>
                  </a:lnTo>
                  <a:lnTo>
                    <a:pt x="5" y="13"/>
                  </a:lnTo>
                  <a:lnTo>
                    <a:pt x="3" y="7"/>
                  </a:lnTo>
                  <a:lnTo>
                    <a:pt x="2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1" name="Freeform 44"/>
            <p:cNvSpPr>
              <a:spLocks/>
            </p:cNvSpPr>
            <p:nvPr/>
          </p:nvSpPr>
          <p:spPr bwMode="auto">
            <a:xfrm>
              <a:off x="5982" y="1931"/>
              <a:ext cx="5" cy="28"/>
            </a:xfrm>
            <a:custGeom>
              <a:avLst/>
              <a:gdLst>
                <a:gd name="T0" fmla="*/ 0 w 5"/>
                <a:gd name="T1" fmla="*/ 28 h 28"/>
                <a:gd name="T2" fmla="*/ 1 w 5"/>
                <a:gd name="T3" fmla="*/ 28 h 28"/>
                <a:gd name="T4" fmla="*/ 2 w 5"/>
                <a:gd name="T5" fmla="*/ 27 h 28"/>
                <a:gd name="T6" fmla="*/ 4 w 5"/>
                <a:gd name="T7" fmla="*/ 26 h 28"/>
                <a:gd name="T8" fmla="*/ 5 w 5"/>
                <a:gd name="T9" fmla="*/ 26 h 28"/>
                <a:gd name="T10" fmla="*/ 4 w 5"/>
                <a:gd name="T11" fmla="*/ 19 h 28"/>
                <a:gd name="T12" fmla="*/ 4 w 5"/>
                <a:gd name="T13" fmla="*/ 13 h 28"/>
                <a:gd name="T14" fmla="*/ 2 w 5"/>
                <a:gd name="T15" fmla="*/ 7 h 28"/>
                <a:gd name="T16" fmla="*/ 2 w 5"/>
                <a:gd name="T17" fmla="*/ 0 h 28"/>
                <a:gd name="T18" fmla="*/ 1 w 5"/>
                <a:gd name="T19" fmla="*/ 7 h 28"/>
                <a:gd name="T20" fmla="*/ 1 w 5"/>
                <a:gd name="T21" fmla="*/ 14 h 28"/>
                <a:gd name="T22" fmla="*/ 1 w 5"/>
                <a:gd name="T23" fmla="*/ 21 h 28"/>
                <a:gd name="T24" fmla="*/ 0 w 5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28"/>
                <a:gd name="T41" fmla="*/ 5 w 5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28">
                  <a:moveTo>
                    <a:pt x="0" y="28"/>
                  </a:moveTo>
                  <a:lnTo>
                    <a:pt x="1" y="28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4" y="19"/>
                  </a:lnTo>
                  <a:lnTo>
                    <a:pt x="4" y="13"/>
                  </a:lnTo>
                  <a:lnTo>
                    <a:pt x="2" y="7"/>
                  </a:lnTo>
                  <a:lnTo>
                    <a:pt x="2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1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2" name="Freeform 45"/>
            <p:cNvSpPr>
              <a:spLocks/>
            </p:cNvSpPr>
            <p:nvPr/>
          </p:nvSpPr>
          <p:spPr bwMode="auto">
            <a:xfrm>
              <a:off x="6057" y="1899"/>
              <a:ext cx="6" cy="43"/>
            </a:xfrm>
            <a:custGeom>
              <a:avLst/>
              <a:gdLst>
                <a:gd name="T0" fmla="*/ 0 w 6"/>
                <a:gd name="T1" fmla="*/ 43 h 43"/>
                <a:gd name="T2" fmla="*/ 2 w 6"/>
                <a:gd name="T3" fmla="*/ 43 h 43"/>
                <a:gd name="T4" fmla="*/ 3 w 6"/>
                <a:gd name="T5" fmla="*/ 43 h 43"/>
                <a:gd name="T6" fmla="*/ 5 w 6"/>
                <a:gd name="T7" fmla="*/ 43 h 43"/>
                <a:gd name="T8" fmla="*/ 6 w 6"/>
                <a:gd name="T9" fmla="*/ 42 h 43"/>
                <a:gd name="T10" fmla="*/ 5 w 6"/>
                <a:gd name="T11" fmla="*/ 32 h 43"/>
                <a:gd name="T12" fmla="*/ 4 w 6"/>
                <a:gd name="T13" fmla="*/ 21 h 43"/>
                <a:gd name="T14" fmla="*/ 3 w 6"/>
                <a:gd name="T15" fmla="*/ 11 h 43"/>
                <a:gd name="T16" fmla="*/ 2 w 6"/>
                <a:gd name="T17" fmla="*/ 0 h 43"/>
                <a:gd name="T18" fmla="*/ 1 w 6"/>
                <a:gd name="T19" fmla="*/ 11 h 43"/>
                <a:gd name="T20" fmla="*/ 1 w 6"/>
                <a:gd name="T21" fmla="*/ 22 h 43"/>
                <a:gd name="T22" fmla="*/ 1 w 6"/>
                <a:gd name="T23" fmla="*/ 33 h 43"/>
                <a:gd name="T24" fmla="*/ 0 w 6"/>
                <a:gd name="T25" fmla="*/ 43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43"/>
                <a:gd name="T41" fmla="*/ 6 w 6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43">
                  <a:moveTo>
                    <a:pt x="0" y="43"/>
                  </a:moveTo>
                  <a:lnTo>
                    <a:pt x="2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6" y="42"/>
                  </a:lnTo>
                  <a:lnTo>
                    <a:pt x="5" y="32"/>
                  </a:lnTo>
                  <a:lnTo>
                    <a:pt x="4" y="21"/>
                  </a:lnTo>
                  <a:lnTo>
                    <a:pt x="3" y="11"/>
                  </a:lnTo>
                  <a:lnTo>
                    <a:pt x="2" y="0"/>
                  </a:lnTo>
                  <a:lnTo>
                    <a:pt x="1" y="11"/>
                  </a:lnTo>
                  <a:lnTo>
                    <a:pt x="1" y="22"/>
                  </a:lnTo>
                  <a:lnTo>
                    <a:pt x="1" y="3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3" name="Freeform 46"/>
            <p:cNvSpPr>
              <a:spLocks/>
            </p:cNvSpPr>
            <p:nvPr/>
          </p:nvSpPr>
          <p:spPr bwMode="auto">
            <a:xfrm>
              <a:off x="6073" y="1889"/>
              <a:ext cx="6" cy="50"/>
            </a:xfrm>
            <a:custGeom>
              <a:avLst/>
              <a:gdLst>
                <a:gd name="T0" fmla="*/ 0 w 6"/>
                <a:gd name="T1" fmla="*/ 50 h 50"/>
                <a:gd name="T2" fmla="*/ 2 w 6"/>
                <a:gd name="T3" fmla="*/ 50 h 50"/>
                <a:gd name="T4" fmla="*/ 3 w 6"/>
                <a:gd name="T5" fmla="*/ 50 h 50"/>
                <a:gd name="T6" fmla="*/ 5 w 6"/>
                <a:gd name="T7" fmla="*/ 50 h 50"/>
                <a:gd name="T8" fmla="*/ 6 w 6"/>
                <a:gd name="T9" fmla="*/ 49 h 50"/>
                <a:gd name="T10" fmla="*/ 5 w 6"/>
                <a:gd name="T11" fmla="*/ 37 h 50"/>
                <a:gd name="T12" fmla="*/ 4 w 6"/>
                <a:gd name="T13" fmla="*/ 24 h 50"/>
                <a:gd name="T14" fmla="*/ 3 w 6"/>
                <a:gd name="T15" fmla="*/ 12 h 50"/>
                <a:gd name="T16" fmla="*/ 2 w 6"/>
                <a:gd name="T17" fmla="*/ 0 h 50"/>
                <a:gd name="T18" fmla="*/ 1 w 6"/>
                <a:gd name="T19" fmla="*/ 13 h 50"/>
                <a:gd name="T20" fmla="*/ 1 w 6"/>
                <a:gd name="T21" fmla="*/ 25 h 50"/>
                <a:gd name="T22" fmla="*/ 0 w 6"/>
                <a:gd name="T23" fmla="*/ 38 h 50"/>
                <a:gd name="T24" fmla="*/ 0 w 6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50"/>
                <a:gd name="T41" fmla="*/ 6 w 6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50">
                  <a:moveTo>
                    <a:pt x="0" y="50"/>
                  </a:moveTo>
                  <a:lnTo>
                    <a:pt x="2" y="50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6" y="49"/>
                  </a:lnTo>
                  <a:lnTo>
                    <a:pt x="5" y="37"/>
                  </a:lnTo>
                  <a:lnTo>
                    <a:pt x="4" y="24"/>
                  </a:lnTo>
                  <a:lnTo>
                    <a:pt x="3" y="12"/>
                  </a:lnTo>
                  <a:lnTo>
                    <a:pt x="2" y="0"/>
                  </a:lnTo>
                  <a:lnTo>
                    <a:pt x="1" y="13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4" name="Freeform 47"/>
            <p:cNvSpPr>
              <a:spLocks/>
            </p:cNvSpPr>
            <p:nvPr/>
          </p:nvSpPr>
          <p:spPr bwMode="auto">
            <a:xfrm>
              <a:off x="6113" y="1821"/>
              <a:ext cx="6" cy="111"/>
            </a:xfrm>
            <a:custGeom>
              <a:avLst/>
              <a:gdLst>
                <a:gd name="T0" fmla="*/ 0 w 6"/>
                <a:gd name="T1" fmla="*/ 0 h 111"/>
                <a:gd name="T2" fmla="*/ 1 w 6"/>
                <a:gd name="T3" fmla="*/ 28 h 111"/>
                <a:gd name="T4" fmla="*/ 1 w 6"/>
                <a:gd name="T5" fmla="*/ 56 h 111"/>
                <a:gd name="T6" fmla="*/ 1 w 6"/>
                <a:gd name="T7" fmla="*/ 84 h 111"/>
                <a:gd name="T8" fmla="*/ 1 w 6"/>
                <a:gd name="T9" fmla="*/ 111 h 111"/>
                <a:gd name="T10" fmla="*/ 2 w 6"/>
                <a:gd name="T11" fmla="*/ 111 h 111"/>
                <a:gd name="T12" fmla="*/ 4 w 6"/>
                <a:gd name="T13" fmla="*/ 111 h 111"/>
                <a:gd name="T14" fmla="*/ 5 w 6"/>
                <a:gd name="T15" fmla="*/ 111 h 111"/>
                <a:gd name="T16" fmla="*/ 6 w 6"/>
                <a:gd name="T17" fmla="*/ 110 h 111"/>
                <a:gd name="T18" fmla="*/ 5 w 6"/>
                <a:gd name="T19" fmla="*/ 83 h 111"/>
                <a:gd name="T20" fmla="*/ 3 w 6"/>
                <a:gd name="T21" fmla="*/ 55 h 111"/>
                <a:gd name="T22" fmla="*/ 2 w 6"/>
                <a:gd name="T23" fmla="*/ 28 h 111"/>
                <a:gd name="T24" fmla="*/ 0 w 6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11"/>
                <a:gd name="T41" fmla="*/ 6 w 6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11">
                  <a:moveTo>
                    <a:pt x="0" y="0"/>
                  </a:moveTo>
                  <a:lnTo>
                    <a:pt x="1" y="28"/>
                  </a:lnTo>
                  <a:lnTo>
                    <a:pt x="1" y="56"/>
                  </a:lnTo>
                  <a:lnTo>
                    <a:pt x="1" y="84"/>
                  </a:lnTo>
                  <a:lnTo>
                    <a:pt x="1" y="111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5" y="111"/>
                  </a:lnTo>
                  <a:lnTo>
                    <a:pt x="6" y="110"/>
                  </a:lnTo>
                  <a:lnTo>
                    <a:pt x="5" y="83"/>
                  </a:lnTo>
                  <a:lnTo>
                    <a:pt x="3" y="55"/>
                  </a:lnTo>
                  <a:lnTo>
                    <a:pt x="2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5" name="Freeform 48"/>
            <p:cNvSpPr>
              <a:spLocks/>
            </p:cNvSpPr>
            <p:nvPr/>
          </p:nvSpPr>
          <p:spPr bwMode="auto">
            <a:xfrm>
              <a:off x="6111" y="1948"/>
              <a:ext cx="7" cy="35"/>
            </a:xfrm>
            <a:custGeom>
              <a:avLst/>
              <a:gdLst>
                <a:gd name="T0" fmla="*/ 0 w 7"/>
                <a:gd name="T1" fmla="*/ 1 h 35"/>
                <a:gd name="T2" fmla="*/ 1 w 7"/>
                <a:gd name="T3" fmla="*/ 10 h 35"/>
                <a:gd name="T4" fmla="*/ 1 w 7"/>
                <a:gd name="T5" fmla="*/ 18 h 35"/>
                <a:gd name="T6" fmla="*/ 1 w 7"/>
                <a:gd name="T7" fmla="*/ 26 h 35"/>
                <a:gd name="T8" fmla="*/ 1 w 7"/>
                <a:gd name="T9" fmla="*/ 35 h 35"/>
                <a:gd name="T10" fmla="*/ 3 w 7"/>
                <a:gd name="T11" fmla="*/ 34 h 35"/>
                <a:gd name="T12" fmla="*/ 4 w 7"/>
                <a:gd name="T13" fmla="*/ 34 h 35"/>
                <a:gd name="T14" fmla="*/ 6 w 7"/>
                <a:gd name="T15" fmla="*/ 34 h 35"/>
                <a:gd name="T16" fmla="*/ 7 w 7"/>
                <a:gd name="T17" fmla="*/ 34 h 35"/>
                <a:gd name="T18" fmla="*/ 7 w 7"/>
                <a:gd name="T19" fmla="*/ 26 h 35"/>
                <a:gd name="T20" fmla="*/ 7 w 7"/>
                <a:gd name="T21" fmla="*/ 17 h 35"/>
                <a:gd name="T22" fmla="*/ 7 w 7"/>
                <a:gd name="T23" fmla="*/ 9 h 35"/>
                <a:gd name="T24" fmla="*/ 7 w 7"/>
                <a:gd name="T25" fmla="*/ 0 h 35"/>
                <a:gd name="T26" fmla="*/ 6 w 7"/>
                <a:gd name="T27" fmla="*/ 1 h 35"/>
                <a:gd name="T28" fmla="*/ 4 w 7"/>
                <a:gd name="T29" fmla="*/ 1 h 35"/>
                <a:gd name="T30" fmla="*/ 2 w 7"/>
                <a:gd name="T31" fmla="*/ 1 h 35"/>
                <a:gd name="T32" fmla="*/ 0 w 7"/>
                <a:gd name="T33" fmla="*/ 1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5"/>
                <a:gd name="T53" fmla="*/ 7 w 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5">
                  <a:moveTo>
                    <a:pt x="0" y="1"/>
                  </a:moveTo>
                  <a:lnTo>
                    <a:pt x="1" y="10"/>
                  </a:lnTo>
                  <a:lnTo>
                    <a:pt x="1" y="18"/>
                  </a:lnTo>
                  <a:lnTo>
                    <a:pt x="1" y="26"/>
                  </a:lnTo>
                  <a:lnTo>
                    <a:pt x="1" y="35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7" y="9"/>
                  </a:lnTo>
                  <a:lnTo>
                    <a:pt x="7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6" name="Freeform 49"/>
            <p:cNvSpPr>
              <a:spLocks/>
            </p:cNvSpPr>
            <p:nvPr/>
          </p:nvSpPr>
          <p:spPr bwMode="auto">
            <a:xfrm>
              <a:off x="6081" y="1822"/>
              <a:ext cx="6" cy="105"/>
            </a:xfrm>
            <a:custGeom>
              <a:avLst/>
              <a:gdLst>
                <a:gd name="T0" fmla="*/ 0 w 6"/>
                <a:gd name="T1" fmla="*/ 0 h 105"/>
                <a:gd name="T2" fmla="*/ 0 w 6"/>
                <a:gd name="T3" fmla="*/ 26 h 105"/>
                <a:gd name="T4" fmla="*/ 0 w 6"/>
                <a:gd name="T5" fmla="*/ 53 h 105"/>
                <a:gd name="T6" fmla="*/ 0 w 6"/>
                <a:gd name="T7" fmla="*/ 79 h 105"/>
                <a:gd name="T8" fmla="*/ 0 w 6"/>
                <a:gd name="T9" fmla="*/ 105 h 105"/>
                <a:gd name="T10" fmla="*/ 1 w 6"/>
                <a:gd name="T11" fmla="*/ 105 h 105"/>
                <a:gd name="T12" fmla="*/ 3 w 6"/>
                <a:gd name="T13" fmla="*/ 104 h 105"/>
                <a:gd name="T14" fmla="*/ 4 w 6"/>
                <a:gd name="T15" fmla="*/ 104 h 105"/>
                <a:gd name="T16" fmla="*/ 6 w 6"/>
                <a:gd name="T17" fmla="*/ 104 h 105"/>
                <a:gd name="T18" fmla="*/ 4 w 6"/>
                <a:gd name="T19" fmla="*/ 78 h 105"/>
                <a:gd name="T20" fmla="*/ 3 w 6"/>
                <a:gd name="T21" fmla="*/ 52 h 105"/>
                <a:gd name="T22" fmla="*/ 2 w 6"/>
                <a:gd name="T23" fmla="*/ 26 h 105"/>
                <a:gd name="T24" fmla="*/ 0 w 6"/>
                <a:gd name="T25" fmla="*/ 0 h 1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105"/>
                <a:gd name="T41" fmla="*/ 6 w 6"/>
                <a:gd name="T42" fmla="*/ 105 h 1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105">
                  <a:moveTo>
                    <a:pt x="0" y="0"/>
                  </a:moveTo>
                  <a:lnTo>
                    <a:pt x="0" y="26"/>
                  </a:lnTo>
                  <a:lnTo>
                    <a:pt x="0" y="53"/>
                  </a:lnTo>
                  <a:lnTo>
                    <a:pt x="0" y="79"/>
                  </a:lnTo>
                  <a:lnTo>
                    <a:pt x="0" y="105"/>
                  </a:lnTo>
                  <a:lnTo>
                    <a:pt x="1" y="105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4" y="78"/>
                  </a:lnTo>
                  <a:lnTo>
                    <a:pt x="3" y="52"/>
                  </a:lnTo>
                  <a:lnTo>
                    <a:pt x="2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7" name="Freeform 50"/>
            <p:cNvSpPr>
              <a:spLocks/>
            </p:cNvSpPr>
            <p:nvPr/>
          </p:nvSpPr>
          <p:spPr bwMode="auto">
            <a:xfrm>
              <a:off x="5440" y="1650"/>
              <a:ext cx="48" cy="68"/>
            </a:xfrm>
            <a:custGeom>
              <a:avLst/>
              <a:gdLst>
                <a:gd name="T0" fmla="*/ 8 w 48"/>
                <a:gd name="T1" fmla="*/ 12 h 68"/>
                <a:gd name="T2" fmla="*/ 13 w 48"/>
                <a:gd name="T3" fmla="*/ 10 h 68"/>
                <a:gd name="T4" fmla="*/ 18 w 48"/>
                <a:gd name="T5" fmla="*/ 9 h 68"/>
                <a:gd name="T6" fmla="*/ 22 w 48"/>
                <a:gd name="T7" fmla="*/ 7 h 68"/>
                <a:gd name="T8" fmla="*/ 28 w 48"/>
                <a:gd name="T9" fmla="*/ 6 h 68"/>
                <a:gd name="T10" fmla="*/ 33 w 48"/>
                <a:gd name="T11" fmla="*/ 5 h 68"/>
                <a:gd name="T12" fmla="*/ 37 w 48"/>
                <a:gd name="T13" fmla="*/ 3 h 68"/>
                <a:gd name="T14" fmla="*/ 42 w 48"/>
                <a:gd name="T15" fmla="*/ 2 h 68"/>
                <a:gd name="T16" fmla="*/ 48 w 48"/>
                <a:gd name="T17" fmla="*/ 0 h 68"/>
                <a:gd name="T18" fmla="*/ 42 w 48"/>
                <a:gd name="T19" fmla="*/ 1 h 68"/>
                <a:gd name="T20" fmla="*/ 36 w 48"/>
                <a:gd name="T21" fmla="*/ 2 h 68"/>
                <a:gd name="T22" fmla="*/ 30 w 48"/>
                <a:gd name="T23" fmla="*/ 2 h 68"/>
                <a:gd name="T24" fmla="*/ 25 w 48"/>
                <a:gd name="T25" fmla="*/ 3 h 68"/>
                <a:gd name="T26" fmla="*/ 19 w 48"/>
                <a:gd name="T27" fmla="*/ 4 h 68"/>
                <a:gd name="T28" fmla="*/ 14 w 48"/>
                <a:gd name="T29" fmla="*/ 5 h 68"/>
                <a:gd name="T30" fmla="*/ 8 w 48"/>
                <a:gd name="T31" fmla="*/ 6 h 68"/>
                <a:gd name="T32" fmla="*/ 3 w 48"/>
                <a:gd name="T33" fmla="*/ 6 h 68"/>
                <a:gd name="T34" fmla="*/ 2 w 48"/>
                <a:gd name="T35" fmla="*/ 6 h 68"/>
                <a:gd name="T36" fmla="*/ 1 w 48"/>
                <a:gd name="T37" fmla="*/ 6 h 68"/>
                <a:gd name="T38" fmla="*/ 0 w 48"/>
                <a:gd name="T39" fmla="*/ 7 h 68"/>
                <a:gd name="T40" fmla="*/ 0 w 48"/>
                <a:gd name="T41" fmla="*/ 7 h 68"/>
                <a:gd name="T42" fmla="*/ 0 w 48"/>
                <a:gd name="T43" fmla="*/ 7 h 68"/>
                <a:gd name="T44" fmla="*/ 0 w 48"/>
                <a:gd name="T45" fmla="*/ 8 h 68"/>
                <a:gd name="T46" fmla="*/ 0 w 48"/>
                <a:gd name="T47" fmla="*/ 9 h 68"/>
                <a:gd name="T48" fmla="*/ 0 w 48"/>
                <a:gd name="T49" fmla="*/ 9 h 68"/>
                <a:gd name="T50" fmla="*/ 1 w 48"/>
                <a:gd name="T51" fmla="*/ 24 h 68"/>
                <a:gd name="T52" fmla="*/ 3 w 48"/>
                <a:gd name="T53" fmla="*/ 38 h 68"/>
                <a:gd name="T54" fmla="*/ 5 w 48"/>
                <a:gd name="T55" fmla="*/ 53 h 68"/>
                <a:gd name="T56" fmla="*/ 6 w 48"/>
                <a:gd name="T57" fmla="*/ 68 h 68"/>
                <a:gd name="T58" fmla="*/ 7 w 48"/>
                <a:gd name="T59" fmla="*/ 53 h 68"/>
                <a:gd name="T60" fmla="*/ 7 w 48"/>
                <a:gd name="T61" fmla="*/ 40 h 68"/>
                <a:gd name="T62" fmla="*/ 7 w 48"/>
                <a:gd name="T63" fmla="*/ 26 h 68"/>
                <a:gd name="T64" fmla="*/ 8 w 48"/>
                <a:gd name="T65" fmla="*/ 12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68"/>
                <a:gd name="T101" fmla="*/ 48 w 48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68">
                  <a:moveTo>
                    <a:pt x="8" y="12"/>
                  </a:moveTo>
                  <a:lnTo>
                    <a:pt x="13" y="10"/>
                  </a:lnTo>
                  <a:lnTo>
                    <a:pt x="18" y="9"/>
                  </a:lnTo>
                  <a:lnTo>
                    <a:pt x="22" y="7"/>
                  </a:lnTo>
                  <a:lnTo>
                    <a:pt x="28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8" y="0"/>
                  </a:lnTo>
                  <a:lnTo>
                    <a:pt x="42" y="1"/>
                  </a:lnTo>
                  <a:lnTo>
                    <a:pt x="36" y="2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19" y="4"/>
                  </a:lnTo>
                  <a:lnTo>
                    <a:pt x="14" y="5"/>
                  </a:lnTo>
                  <a:lnTo>
                    <a:pt x="8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24"/>
                  </a:lnTo>
                  <a:lnTo>
                    <a:pt x="3" y="38"/>
                  </a:lnTo>
                  <a:lnTo>
                    <a:pt x="5" y="53"/>
                  </a:lnTo>
                  <a:lnTo>
                    <a:pt x="6" y="68"/>
                  </a:lnTo>
                  <a:lnTo>
                    <a:pt x="7" y="53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8" name="Freeform 51"/>
            <p:cNvSpPr>
              <a:spLocks/>
            </p:cNvSpPr>
            <p:nvPr/>
          </p:nvSpPr>
          <p:spPr bwMode="auto">
            <a:xfrm>
              <a:off x="5440" y="1742"/>
              <a:ext cx="49" cy="74"/>
            </a:xfrm>
            <a:custGeom>
              <a:avLst/>
              <a:gdLst>
                <a:gd name="T0" fmla="*/ 9 w 49"/>
                <a:gd name="T1" fmla="*/ 10 h 74"/>
                <a:gd name="T2" fmla="*/ 14 w 49"/>
                <a:gd name="T3" fmla="*/ 9 h 74"/>
                <a:gd name="T4" fmla="*/ 19 w 49"/>
                <a:gd name="T5" fmla="*/ 9 h 74"/>
                <a:gd name="T6" fmla="*/ 24 w 49"/>
                <a:gd name="T7" fmla="*/ 9 h 74"/>
                <a:gd name="T8" fmla="*/ 29 w 49"/>
                <a:gd name="T9" fmla="*/ 8 h 74"/>
                <a:gd name="T10" fmla="*/ 34 w 49"/>
                <a:gd name="T11" fmla="*/ 8 h 74"/>
                <a:gd name="T12" fmla="*/ 39 w 49"/>
                <a:gd name="T13" fmla="*/ 8 h 74"/>
                <a:gd name="T14" fmla="*/ 44 w 49"/>
                <a:gd name="T15" fmla="*/ 7 h 74"/>
                <a:gd name="T16" fmla="*/ 49 w 49"/>
                <a:gd name="T17" fmla="*/ 7 h 74"/>
                <a:gd name="T18" fmla="*/ 49 w 49"/>
                <a:gd name="T19" fmla="*/ 5 h 74"/>
                <a:gd name="T20" fmla="*/ 49 w 49"/>
                <a:gd name="T21" fmla="*/ 3 h 74"/>
                <a:gd name="T22" fmla="*/ 49 w 49"/>
                <a:gd name="T23" fmla="*/ 2 h 74"/>
                <a:gd name="T24" fmla="*/ 49 w 49"/>
                <a:gd name="T25" fmla="*/ 0 h 74"/>
                <a:gd name="T26" fmla="*/ 39 w 49"/>
                <a:gd name="T27" fmla="*/ 1 h 74"/>
                <a:gd name="T28" fmla="*/ 29 w 49"/>
                <a:gd name="T29" fmla="*/ 2 h 74"/>
                <a:gd name="T30" fmla="*/ 21 w 49"/>
                <a:gd name="T31" fmla="*/ 2 h 74"/>
                <a:gd name="T32" fmla="*/ 15 w 49"/>
                <a:gd name="T33" fmla="*/ 2 h 74"/>
                <a:gd name="T34" fmla="*/ 9 w 49"/>
                <a:gd name="T35" fmla="*/ 3 h 74"/>
                <a:gd name="T36" fmla="*/ 5 w 49"/>
                <a:gd name="T37" fmla="*/ 3 h 74"/>
                <a:gd name="T38" fmla="*/ 2 w 49"/>
                <a:gd name="T39" fmla="*/ 3 h 74"/>
                <a:gd name="T40" fmla="*/ 0 w 49"/>
                <a:gd name="T41" fmla="*/ 3 h 74"/>
                <a:gd name="T42" fmla="*/ 0 w 49"/>
                <a:gd name="T43" fmla="*/ 4 h 74"/>
                <a:gd name="T44" fmla="*/ 0 w 49"/>
                <a:gd name="T45" fmla="*/ 5 h 74"/>
                <a:gd name="T46" fmla="*/ 0 w 49"/>
                <a:gd name="T47" fmla="*/ 6 h 74"/>
                <a:gd name="T48" fmla="*/ 1 w 49"/>
                <a:gd name="T49" fmla="*/ 7 h 74"/>
                <a:gd name="T50" fmla="*/ 3 w 49"/>
                <a:gd name="T51" fmla="*/ 24 h 74"/>
                <a:gd name="T52" fmla="*/ 5 w 49"/>
                <a:gd name="T53" fmla="*/ 41 h 74"/>
                <a:gd name="T54" fmla="*/ 7 w 49"/>
                <a:gd name="T55" fmla="*/ 57 h 74"/>
                <a:gd name="T56" fmla="*/ 9 w 49"/>
                <a:gd name="T57" fmla="*/ 74 h 74"/>
                <a:gd name="T58" fmla="*/ 9 w 49"/>
                <a:gd name="T59" fmla="*/ 58 h 74"/>
                <a:gd name="T60" fmla="*/ 9 w 49"/>
                <a:gd name="T61" fmla="*/ 42 h 74"/>
                <a:gd name="T62" fmla="*/ 9 w 49"/>
                <a:gd name="T63" fmla="*/ 26 h 74"/>
                <a:gd name="T64" fmla="*/ 9 w 49"/>
                <a:gd name="T65" fmla="*/ 10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74"/>
                <a:gd name="T101" fmla="*/ 49 w 49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74">
                  <a:moveTo>
                    <a:pt x="9" y="10"/>
                  </a:moveTo>
                  <a:lnTo>
                    <a:pt x="14" y="9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9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4" y="7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9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24"/>
                  </a:lnTo>
                  <a:lnTo>
                    <a:pt x="5" y="41"/>
                  </a:lnTo>
                  <a:lnTo>
                    <a:pt x="7" y="57"/>
                  </a:lnTo>
                  <a:lnTo>
                    <a:pt x="9" y="74"/>
                  </a:lnTo>
                  <a:lnTo>
                    <a:pt x="9" y="58"/>
                  </a:lnTo>
                  <a:lnTo>
                    <a:pt x="9" y="42"/>
                  </a:lnTo>
                  <a:lnTo>
                    <a:pt x="9" y="26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89" name="Freeform 52"/>
            <p:cNvSpPr>
              <a:spLocks/>
            </p:cNvSpPr>
            <p:nvPr/>
          </p:nvSpPr>
          <p:spPr bwMode="auto">
            <a:xfrm>
              <a:off x="5446" y="1845"/>
              <a:ext cx="45" cy="88"/>
            </a:xfrm>
            <a:custGeom>
              <a:avLst/>
              <a:gdLst>
                <a:gd name="T0" fmla="*/ 45 w 45"/>
                <a:gd name="T1" fmla="*/ 6 h 88"/>
                <a:gd name="T2" fmla="*/ 44 w 45"/>
                <a:gd name="T3" fmla="*/ 5 h 88"/>
                <a:gd name="T4" fmla="*/ 44 w 45"/>
                <a:gd name="T5" fmla="*/ 3 h 88"/>
                <a:gd name="T6" fmla="*/ 44 w 45"/>
                <a:gd name="T7" fmla="*/ 2 h 88"/>
                <a:gd name="T8" fmla="*/ 43 w 45"/>
                <a:gd name="T9" fmla="*/ 0 h 88"/>
                <a:gd name="T10" fmla="*/ 34 w 45"/>
                <a:gd name="T11" fmla="*/ 1 h 88"/>
                <a:gd name="T12" fmla="*/ 26 w 45"/>
                <a:gd name="T13" fmla="*/ 2 h 88"/>
                <a:gd name="T14" fmla="*/ 19 w 45"/>
                <a:gd name="T15" fmla="*/ 2 h 88"/>
                <a:gd name="T16" fmla="*/ 13 w 45"/>
                <a:gd name="T17" fmla="*/ 3 h 88"/>
                <a:gd name="T18" fmla="*/ 7 w 45"/>
                <a:gd name="T19" fmla="*/ 3 h 88"/>
                <a:gd name="T20" fmla="*/ 4 w 45"/>
                <a:gd name="T21" fmla="*/ 3 h 88"/>
                <a:gd name="T22" fmla="*/ 1 w 45"/>
                <a:gd name="T23" fmla="*/ 4 h 88"/>
                <a:gd name="T24" fmla="*/ 0 w 45"/>
                <a:gd name="T25" fmla="*/ 4 h 88"/>
                <a:gd name="T26" fmla="*/ 0 w 45"/>
                <a:gd name="T27" fmla="*/ 4 h 88"/>
                <a:gd name="T28" fmla="*/ 0 w 45"/>
                <a:gd name="T29" fmla="*/ 5 h 88"/>
                <a:gd name="T30" fmla="*/ 0 w 45"/>
                <a:gd name="T31" fmla="*/ 6 h 88"/>
                <a:gd name="T32" fmla="*/ 0 w 45"/>
                <a:gd name="T33" fmla="*/ 7 h 88"/>
                <a:gd name="T34" fmla="*/ 2 w 45"/>
                <a:gd name="T35" fmla="*/ 27 h 88"/>
                <a:gd name="T36" fmla="*/ 4 w 45"/>
                <a:gd name="T37" fmla="*/ 47 h 88"/>
                <a:gd name="T38" fmla="*/ 7 w 45"/>
                <a:gd name="T39" fmla="*/ 67 h 88"/>
                <a:gd name="T40" fmla="*/ 9 w 45"/>
                <a:gd name="T41" fmla="*/ 88 h 88"/>
                <a:gd name="T42" fmla="*/ 9 w 45"/>
                <a:gd name="T43" fmla="*/ 68 h 88"/>
                <a:gd name="T44" fmla="*/ 9 w 45"/>
                <a:gd name="T45" fmla="*/ 48 h 88"/>
                <a:gd name="T46" fmla="*/ 8 w 45"/>
                <a:gd name="T47" fmla="*/ 29 h 88"/>
                <a:gd name="T48" fmla="*/ 7 w 45"/>
                <a:gd name="T49" fmla="*/ 10 h 88"/>
                <a:gd name="T50" fmla="*/ 12 w 45"/>
                <a:gd name="T51" fmla="*/ 9 h 88"/>
                <a:gd name="T52" fmla="*/ 17 w 45"/>
                <a:gd name="T53" fmla="*/ 9 h 88"/>
                <a:gd name="T54" fmla="*/ 21 w 45"/>
                <a:gd name="T55" fmla="*/ 9 h 88"/>
                <a:gd name="T56" fmla="*/ 26 w 45"/>
                <a:gd name="T57" fmla="*/ 8 h 88"/>
                <a:gd name="T58" fmla="*/ 31 w 45"/>
                <a:gd name="T59" fmla="*/ 8 h 88"/>
                <a:gd name="T60" fmla="*/ 35 w 45"/>
                <a:gd name="T61" fmla="*/ 7 h 88"/>
                <a:gd name="T62" fmla="*/ 40 w 45"/>
                <a:gd name="T63" fmla="*/ 7 h 88"/>
                <a:gd name="T64" fmla="*/ 45 w 45"/>
                <a:gd name="T65" fmla="*/ 6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88"/>
                <a:gd name="T101" fmla="*/ 45 w 45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88">
                  <a:moveTo>
                    <a:pt x="45" y="6"/>
                  </a:moveTo>
                  <a:lnTo>
                    <a:pt x="44" y="5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6" y="2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27"/>
                  </a:lnTo>
                  <a:lnTo>
                    <a:pt x="4" y="47"/>
                  </a:lnTo>
                  <a:lnTo>
                    <a:pt x="7" y="67"/>
                  </a:lnTo>
                  <a:lnTo>
                    <a:pt x="9" y="88"/>
                  </a:lnTo>
                  <a:lnTo>
                    <a:pt x="9" y="68"/>
                  </a:lnTo>
                  <a:lnTo>
                    <a:pt x="9" y="48"/>
                  </a:lnTo>
                  <a:lnTo>
                    <a:pt x="8" y="29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6" y="8"/>
                  </a:lnTo>
                  <a:lnTo>
                    <a:pt x="31" y="8"/>
                  </a:lnTo>
                  <a:lnTo>
                    <a:pt x="35" y="7"/>
                  </a:lnTo>
                  <a:lnTo>
                    <a:pt x="40" y="7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90" name="Freeform 53"/>
            <p:cNvSpPr>
              <a:spLocks/>
            </p:cNvSpPr>
            <p:nvPr/>
          </p:nvSpPr>
          <p:spPr bwMode="auto">
            <a:xfrm>
              <a:off x="5452" y="1962"/>
              <a:ext cx="42" cy="93"/>
            </a:xfrm>
            <a:custGeom>
              <a:avLst/>
              <a:gdLst>
                <a:gd name="T0" fmla="*/ 42 w 42"/>
                <a:gd name="T1" fmla="*/ 4 h 93"/>
                <a:gd name="T2" fmla="*/ 33 w 42"/>
                <a:gd name="T3" fmla="*/ 3 h 93"/>
                <a:gd name="T4" fmla="*/ 25 w 42"/>
                <a:gd name="T5" fmla="*/ 2 h 93"/>
                <a:gd name="T6" fmla="*/ 19 w 42"/>
                <a:gd name="T7" fmla="*/ 1 h 93"/>
                <a:gd name="T8" fmla="*/ 13 w 42"/>
                <a:gd name="T9" fmla="*/ 1 h 93"/>
                <a:gd name="T10" fmla="*/ 8 w 42"/>
                <a:gd name="T11" fmla="*/ 1 h 93"/>
                <a:gd name="T12" fmla="*/ 4 w 42"/>
                <a:gd name="T13" fmla="*/ 0 h 93"/>
                <a:gd name="T14" fmla="*/ 2 w 42"/>
                <a:gd name="T15" fmla="*/ 0 h 93"/>
                <a:gd name="T16" fmla="*/ 0 w 42"/>
                <a:gd name="T17" fmla="*/ 0 h 93"/>
                <a:gd name="T18" fmla="*/ 1 w 42"/>
                <a:gd name="T19" fmla="*/ 8 h 93"/>
                <a:gd name="T20" fmla="*/ 2 w 42"/>
                <a:gd name="T21" fmla="*/ 26 h 93"/>
                <a:gd name="T22" fmla="*/ 4 w 42"/>
                <a:gd name="T23" fmla="*/ 55 h 93"/>
                <a:gd name="T24" fmla="*/ 6 w 42"/>
                <a:gd name="T25" fmla="*/ 93 h 93"/>
                <a:gd name="T26" fmla="*/ 7 w 42"/>
                <a:gd name="T27" fmla="*/ 72 h 93"/>
                <a:gd name="T28" fmla="*/ 7 w 42"/>
                <a:gd name="T29" fmla="*/ 50 h 93"/>
                <a:gd name="T30" fmla="*/ 8 w 42"/>
                <a:gd name="T31" fmla="*/ 29 h 93"/>
                <a:gd name="T32" fmla="*/ 9 w 42"/>
                <a:gd name="T33" fmla="*/ 8 h 93"/>
                <a:gd name="T34" fmla="*/ 13 w 42"/>
                <a:gd name="T35" fmla="*/ 8 h 93"/>
                <a:gd name="T36" fmla="*/ 17 w 42"/>
                <a:gd name="T37" fmla="*/ 8 h 93"/>
                <a:gd name="T38" fmla="*/ 21 w 42"/>
                <a:gd name="T39" fmla="*/ 8 h 93"/>
                <a:gd name="T40" fmla="*/ 25 w 42"/>
                <a:gd name="T41" fmla="*/ 9 h 93"/>
                <a:gd name="T42" fmla="*/ 29 w 42"/>
                <a:gd name="T43" fmla="*/ 9 h 93"/>
                <a:gd name="T44" fmla="*/ 33 w 42"/>
                <a:gd name="T45" fmla="*/ 9 h 93"/>
                <a:gd name="T46" fmla="*/ 37 w 42"/>
                <a:gd name="T47" fmla="*/ 10 h 93"/>
                <a:gd name="T48" fmla="*/ 41 w 42"/>
                <a:gd name="T49" fmla="*/ 10 h 93"/>
                <a:gd name="T50" fmla="*/ 41 w 42"/>
                <a:gd name="T51" fmla="*/ 8 h 93"/>
                <a:gd name="T52" fmla="*/ 41 w 42"/>
                <a:gd name="T53" fmla="*/ 7 h 93"/>
                <a:gd name="T54" fmla="*/ 41 w 42"/>
                <a:gd name="T55" fmla="*/ 5 h 93"/>
                <a:gd name="T56" fmla="*/ 42 w 42"/>
                <a:gd name="T57" fmla="*/ 4 h 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93"/>
                <a:gd name="T89" fmla="*/ 42 w 42"/>
                <a:gd name="T90" fmla="*/ 93 h 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93">
                  <a:moveTo>
                    <a:pt x="42" y="4"/>
                  </a:moveTo>
                  <a:lnTo>
                    <a:pt x="33" y="3"/>
                  </a:lnTo>
                  <a:lnTo>
                    <a:pt x="25" y="2"/>
                  </a:lnTo>
                  <a:lnTo>
                    <a:pt x="19" y="1"/>
                  </a:lnTo>
                  <a:lnTo>
                    <a:pt x="13" y="1"/>
                  </a:lnTo>
                  <a:lnTo>
                    <a:pt x="8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8"/>
                  </a:lnTo>
                  <a:lnTo>
                    <a:pt x="2" y="26"/>
                  </a:lnTo>
                  <a:lnTo>
                    <a:pt x="4" y="55"/>
                  </a:lnTo>
                  <a:lnTo>
                    <a:pt x="6" y="93"/>
                  </a:lnTo>
                  <a:lnTo>
                    <a:pt x="7" y="72"/>
                  </a:lnTo>
                  <a:lnTo>
                    <a:pt x="7" y="50"/>
                  </a:lnTo>
                  <a:lnTo>
                    <a:pt x="8" y="29"/>
                  </a:lnTo>
                  <a:lnTo>
                    <a:pt x="9" y="8"/>
                  </a:lnTo>
                  <a:lnTo>
                    <a:pt x="13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33" y="9"/>
                  </a:lnTo>
                  <a:lnTo>
                    <a:pt x="37" y="10"/>
                  </a:lnTo>
                  <a:lnTo>
                    <a:pt x="41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91" name="Freeform 54"/>
            <p:cNvSpPr>
              <a:spLocks/>
            </p:cNvSpPr>
            <p:nvPr/>
          </p:nvSpPr>
          <p:spPr bwMode="auto">
            <a:xfrm>
              <a:off x="5080" y="1597"/>
              <a:ext cx="418" cy="209"/>
            </a:xfrm>
            <a:custGeom>
              <a:avLst/>
              <a:gdLst>
                <a:gd name="T0" fmla="*/ 411 w 418"/>
                <a:gd name="T1" fmla="*/ 7 h 209"/>
                <a:gd name="T2" fmla="*/ 396 w 418"/>
                <a:gd name="T3" fmla="*/ 21 h 209"/>
                <a:gd name="T4" fmla="*/ 378 w 418"/>
                <a:gd name="T5" fmla="*/ 35 h 209"/>
                <a:gd name="T6" fmla="*/ 359 w 418"/>
                <a:gd name="T7" fmla="*/ 49 h 209"/>
                <a:gd name="T8" fmla="*/ 338 w 418"/>
                <a:gd name="T9" fmla="*/ 63 h 209"/>
                <a:gd name="T10" fmla="*/ 315 w 418"/>
                <a:gd name="T11" fmla="*/ 77 h 209"/>
                <a:gd name="T12" fmla="*/ 291 w 418"/>
                <a:gd name="T13" fmla="*/ 90 h 209"/>
                <a:gd name="T14" fmla="*/ 265 w 418"/>
                <a:gd name="T15" fmla="*/ 104 h 209"/>
                <a:gd name="T16" fmla="*/ 239 w 418"/>
                <a:gd name="T17" fmla="*/ 117 h 209"/>
                <a:gd name="T18" fmla="*/ 210 w 418"/>
                <a:gd name="T19" fmla="*/ 131 h 209"/>
                <a:gd name="T20" fmla="*/ 181 w 418"/>
                <a:gd name="T21" fmla="*/ 144 h 209"/>
                <a:gd name="T22" fmla="*/ 150 w 418"/>
                <a:gd name="T23" fmla="*/ 157 h 209"/>
                <a:gd name="T24" fmla="*/ 118 w 418"/>
                <a:gd name="T25" fmla="*/ 168 h 209"/>
                <a:gd name="T26" fmla="*/ 86 w 418"/>
                <a:gd name="T27" fmla="*/ 181 h 209"/>
                <a:gd name="T28" fmla="*/ 52 w 418"/>
                <a:gd name="T29" fmla="*/ 192 h 209"/>
                <a:gd name="T30" fmla="*/ 18 w 418"/>
                <a:gd name="T31" fmla="*/ 203 h 209"/>
                <a:gd name="T32" fmla="*/ 20 w 418"/>
                <a:gd name="T33" fmla="*/ 203 h 209"/>
                <a:gd name="T34" fmla="*/ 59 w 418"/>
                <a:gd name="T35" fmla="*/ 193 h 209"/>
                <a:gd name="T36" fmla="*/ 96 w 418"/>
                <a:gd name="T37" fmla="*/ 181 h 209"/>
                <a:gd name="T38" fmla="*/ 131 w 418"/>
                <a:gd name="T39" fmla="*/ 169 h 209"/>
                <a:gd name="T40" fmla="*/ 165 w 418"/>
                <a:gd name="T41" fmla="*/ 156 h 209"/>
                <a:gd name="T42" fmla="*/ 197 w 418"/>
                <a:gd name="T43" fmla="*/ 143 h 209"/>
                <a:gd name="T44" fmla="*/ 228 w 418"/>
                <a:gd name="T45" fmla="*/ 130 h 209"/>
                <a:gd name="T46" fmla="*/ 257 w 418"/>
                <a:gd name="T47" fmla="*/ 116 h 209"/>
                <a:gd name="T48" fmla="*/ 284 w 418"/>
                <a:gd name="T49" fmla="*/ 102 h 209"/>
                <a:gd name="T50" fmla="*/ 308 w 418"/>
                <a:gd name="T51" fmla="*/ 88 h 209"/>
                <a:gd name="T52" fmla="*/ 331 w 418"/>
                <a:gd name="T53" fmla="*/ 74 h 209"/>
                <a:gd name="T54" fmla="*/ 352 w 418"/>
                <a:gd name="T55" fmla="*/ 60 h 209"/>
                <a:gd name="T56" fmla="*/ 371 w 418"/>
                <a:gd name="T57" fmla="*/ 47 h 209"/>
                <a:gd name="T58" fmla="*/ 388 w 418"/>
                <a:gd name="T59" fmla="*/ 33 h 209"/>
                <a:gd name="T60" fmla="*/ 402 w 418"/>
                <a:gd name="T61" fmla="*/ 19 h 209"/>
                <a:gd name="T62" fmla="*/ 414 w 418"/>
                <a:gd name="T63" fmla="*/ 6 h 2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8"/>
                <a:gd name="T97" fmla="*/ 0 h 209"/>
                <a:gd name="T98" fmla="*/ 418 w 418"/>
                <a:gd name="T99" fmla="*/ 209 h 2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8" h="209">
                  <a:moveTo>
                    <a:pt x="418" y="0"/>
                  </a:moveTo>
                  <a:lnTo>
                    <a:pt x="411" y="7"/>
                  </a:lnTo>
                  <a:lnTo>
                    <a:pt x="403" y="14"/>
                  </a:lnTo>
                  <a:lnTo>
                    <a:pt x="396" y="21"/>
                  </a:lnTo>
                  <a:lnTo>
                    <a:pt x="387" y="28"/>
                  </a:lnTo>
                  <a:lnTo>
                    <a:pt x="378" y="35"/>
                  </a:lnTo>
                  <a:lnTo>
                    <a:pt x="369" y="42"/>
                  </a:lnTo>
                  <a:lnTo>
                    <a:pt x="359" y="49"/>
                  </a:lnTo>
                  <a:lnTo>
                    <a:pt x="348" y="56"/>
                  </a:lnTo>
                  <a:lnTo>
                    <a:pt x="338" y="63"/>
                  </a:lnTo>
                  <a:lnTo>
                    <a:pt x="326" y="70"/>
                  </a:lnTo>
                  <a:lnTo>
                    <a:pt x="315" y="77"/>
                  </a:lnTo>
                  <a:lnTo>
                    <a:pt x="303" y="83"/>
                  </a:lnTo>
                  <a:lnTo>
                    <a:pt x="291" y="90"/>
                  </a:lnTo>
                  <a:lnTo>
                    <a:pt x="278" y="97"/>
                  </a:lnTo>
                  <a:lnTo>
                    <a:pt x="265" y="104"/>
                  </a:lnTo>
                  <a:lnTo>
                    <a:pt x="252" y="111"/>
                  </a:lnTo>
                  <a:lnTo>
                    <a:pt x="239" y="117"/>
                  </a:lnTo>
                  <a:lnTo>
                    <a:pt x="225" y="124"/>
                  </a:lnTo>
                  <a:lnTo>
                    <a:pt x="210" y="131"/>
                  </a:lnTo>
                  <a:lnTo>
                    <a:pt x="196" y="137"/>
                  </a:lnTo>
                  <a:lnTo>
                    <a:pt x="181" y="144"/>
                  </a:lnTo>
                  <a:lnTo>
                    <a:pt x="166" y="150"/>
                  </a:lnTo>
                  <a:lnTo>
                    <a:pt x="150" y="157"/>
                  </a:lnTo>
                  <a:lnTo>
                    <a:pt x="135" y="162"/>
                  </a:lnTo>
                  <a:lnTo>
                    <a:pt x="118" y="168"/>
                  </a:lnTo>
                  <a:lnTo>
                    <a:pt x="102" y="175"/>
                  </a:lnTo>
                  <a:lnTo>
                    <a:pt x="86" y="181"/>
                  </a:lnTo>
                  <a:lnTo>
                    <a:pt x="69" y="187"/>
                  </a:lnTo>
                  <a:lnTo>
                    <a:pt x="52" y="192"/>
                  </a:lnTo>
                  <a:lnTo>
                    <a:pt x="35" y="198"/>
                  </a:lnTo>
                  <a:lnTo>
                    <a:pt x="18" y="203"/>
                  </a:lnTo>
                  <a:lnTo>
                    <a:pt x="0" y="209"/>
                  </a:lnTo>
                  <a:lnTo>
                    <a:pt x="20" y="203"/>
                  </a:lnTo>
                  <a:lnTo>
                    <a:pt x="40" y="198"/>
                  </a:lnTo>
                  <a:lnTo>
                    <a:pt x="59" y="193"/>
                  </a:lnTo>
                  <a:lnTo>
                    <a:pt x="77" y="187"/>
                  </a:lnTo>
                  <a:lnTo>
                    <a:pt x="96" y="181"/>
                  </a:lnTo>
                  <a:lnTo>
                    <a:pt x="114" y="175"/>
                  </a:lnTo>
                  <a:lnTo>
                    <a:pt x="131" y="169"/>
                  </a:lnTo>
                  <a:lnTo>
                    <a:pt x="148" y="162"/>
                  </a:lnTo>
                  <a:lnTo>
                    <a:pt x="165" y="156"/>
                  </a:lnTo>
                  <a:lnTo>
                    <a:pt x="182" y="150"/>
                  </a:lnTo>
                  <a:lnTo>
                    <a:pt x="197" y="143"/>
                  </a:lnTo>
                  <a:lnTo>
                    <a:pt x="213" y="137"/>
                  </a:lnTo>
                  <a:lnTo>
                    <a:pt x="228" y="130"/>
                  </a:lnTo>
                  <a:lnTo>
                    <a:pt x="242" y="123"/>
                  </a:lnTo>
                  <a:lnTo>
                    <a:pt x="257" y="116"/>
                  </a:lnTo>
                  <a:lnTo>
                    <a:pt x="271" y="109"/>
                  </a:lnTo>
                  <a:lnTo>
                    <a:pt x="284" y="102"/>
                  </a:lnTo>
                  <a:lnTo>
                    <a:pt x="296" y="95"/>
                  </a:lnTo>
                  <a:lnTo>
                    <a:pt x="308" y="88"/>
                  </a:lnTo>
                  <a:lnTo>
                    <a:pt x="320" y="81"/>
                  </a:lnTo>
                  <a:lnTo>
                    <a:pt x="331" y="74"/>
                  </a:lnTo>
                  <a:lnTo>
                    <a:pt x="342" y="67"/>
                  </a:lnTo>
                  <a:lnTo>
                    <a:pt x="352" y="60"/>
                  </a:lnTo>
                  <a:lnTo>
                    <a:pt x="362" y="53"/>
                  </a:lnTo>
                  <a:lnTo>
                    <a:pt x="371" y="47"/>
                  </a:lnTo>
                  <a:lnTo>
                    <a:pt x="379" y="40"/>
                  </a:lnTo>
                  <a:lnTo>
                    <a:pt x="388" y="33"/>
                  </a:lnTo>
                  <a:lnTo>
                    <a:pt x="395" y="26"/>
                  </a:lnTo>
                  <a:lnTo>
                    <a:pt x="402" y="19"/>
                  </a:lnTo>
                  <a:lnTo>
                    <a:pt x="408" y="13"/>
                  </a:lnTo>
                  <a:lnTo>
                    <a:pt x="414" y="6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92" name="Freeform 55"/>
            <p:cNvSpPr>
              <a:spLocks/>
            </p:cNvSpPr>
            <p:nvPr/>
          </p:nvSpPr>
          <p:spPr bwMode="auto">
            <a:xfrm>
              <a:off x="5511" y="1607"/>
              <a:ext cx="601" cy="332"/>
            </a:xfrm>
            <a:custGeom>
              <a:avLst/>
              <a:gdLst>
                <a:gd name="T0" fmla="*/ 487 w 601"/>
                <a:gd name="T1" fmla="*/ 326 h 332"/>
                <a:gd name="T2" fmla="*/ 516 w 601"/>
                <a:gd name="T3" fmla="*/ 313 h 332"/>
                <a:gd name="T4" fmla="*/ 541 w 601"/>
                <a:gd name="T5" fmla="*/ 297 h 332"/>
                <a:gd name="T6" fmla="*/ 561 w 601"/>
                <a:gd name="T7" fmla="*/ 279 h 332"/>
                <a:gd name="T8" fmla="*/ 577 w 601"/>
                <a:gd name="T9" fmla="*/ 261 h 332"/>
                <a:gd name="T10" fmla="*/ 588 w 601"/>
                <a:gd name="T11" fmla="*/ 246 h 332"/>
                <a:gd name="T12" fmla="*/ 596 w 601"/>
                <a:gd name="T13" fmla="*/ 234 h 332"/>
                <a:gd name="T14" fmla="*/ 600 w 601"/>
                <a:gd name="T15" fmla="*/ 227 h 332"/>
                <a:gd name="T16" fmla="*/ 600 w 601"/>
                <a:gd name="T17" fmla="*/ 227 h 332"/>
                <a:gd name="T18" fmla="*/ 596 w 601"/>
                <a:gd name="T19" fmla="*/ 233 h 332"/>
                <a:gd name="T20" fmla="*/ 588 w 601"/>
                <a:gd name="T21" fmla="*/ 244 h 332"/>
                <a:gd name="T22" fmla="*/ 575 w 601"/>
                <a:gd name="T23" fmla="*/ 258 h 332"/>
                <a:gd name="T24" fmla="*/ 558 w 601"/>
                <a:gd name="T25" fmla="*/ 275 h 332"/>
                <a:gd name="T26" fmla="*/ 537 w 601"/>
                <a:gd name="T27" fmla="*/ 292 h 332"/>
                <a:gd name="T28" fmla="*/ 512 w 601"/>
                <a:gd name="T29" fmla="*/ 307 h 332"/>
                <a:gd name="T30" fmla="*/ 484 w 601"/>
                <a:gd name="T31" fmla="*/ 320 h 332"/>
                <a:gd name="T32" fmla="*/ 457 w 601"/>
                <a:gd name="T33" fmla="*/ 325 h 332"/>
                <a:gd name="T34" fmla="*/ 430 w 601"/>
                <a:gd name="T35" fmla="*/ 321 h 332"/>
                <a:gd name="T36" fmla="*/ 399 w 601"/>
                <a:gd name="T37" fmla="*/ 310 h 332"/>
                <a:gd name="T38" fmla="*/ 365 w 601"/>
                <a:gd name="T39" fmla="*/ 293 h 332"/>
                <a:gd name="T40" fmla="*/ 328 w 601"/>
                <a:gd name="T41" fmla="*/ 271 h 332"/>
                <a:gd name="T42" fmla="*/ 290 w 601"/>
                <a:gd name="T43" fmla="*/ 245 h 332"/>
                <a:gd name="T44" fmla="*/ 251 w 601"/>
                <a:gd name="T45" fmla="*/ 216 h 332"/>
                <a:gd name="T46" fmla="*/ 212 w 601"/>
                <a:gd name="T47" fmla="*/ 186 h 332"/>
                <a:gd name="T48" fmla="*/ 173 w 601"/>
                <a:gd name="T49" fmla="*/ 155 h 332"/>
                <a:gd name="T50" fmla="*/ 137 w 601"/>
                <a:gd name="T51" fmla="*/ 124 h 332"/>
                <a:gd name="T52" fmla="*/ 103 w 601"/>
                <a:gd name="T53" fmla="*/ 95 h 332"/>
                <a:gd name="T54" fmla="*/ 72 w 601"/>
                <a:gd name="T55" fmla="*/ 67 h 332"/>
                <a:gd name="T56" fmla="*/ 46 w 601"/>
                <a:gd name="T57" fmla="*/ 44 h 332"/>
                <a:gd name="T58" fmla="*/ 25 w 601"/>
                <a:gd name="T59" fmla="*/ 24 h 332"/>
                <a:gd name="T60" fmla="*/ 10 w 601"/>
                <a:gd name="T61" fmla="*/ 9 h 332"/>
                <a:gd name="T62" fmla="*/ 1 w 601"/>
                <a:gd name="T63" fmla="*/ 1 h 332"/>
                <a:gd name="T64" fmla="*/ 1 w 601"/>
                <a:gd name="T65" fmla="*/ 1 h 332"/>
                <a:gd name="T66" fmla="*/ 9 w 601"/>
                <a:gd name="T67" fmla="*/ 9 h 332"/>
                <a:gd name="T68" fmla="*/ 24 w 601"/>
                <a:gd name="T69" fmla="*/ 23 h 332"/>
                <a:gd name="T70" fmla="*/ 45 w 601"/>
                <a:gd name="T71" fmla="*/ 43 h 332"/>
                <a:gd name="T72" fmla="*/ 70 w 601"/>
                <a:gd name="T73" fmla="*/ 67 h 332"/>
                <a:gd name="T74" fmla="*/ 101 w 601"/>
                <a:gd name="T75" fmla="*/ 95 h 332"/>
                <a:gd name="T76" fmla="*/ 135 w 601"/>
                <a:gd name="T77" fmla="*/ 126 h 332"/>
                <a:gd name="T78" fmla="*/ 171 w 601"/>
                <a:gd name="T79" fmla="*/ 157 h 332"/>
                <a:gd name="T80" fmla="*/ 210 w 601"/>
                <a:gd name="T81" fmla="*/ 189 h 332"/>
                <a:gd name="T82" fmla="*/ 250 w 601"/>
                <a:gd name="T83" fmla="*/ 220 h 332"/>
                <a:gd name="T84" fmla="*/ 289 w 601"/>
                <a:gd name="T85" fmla="*/ 249 h 332"/>
                <a:gd name="T86" fmla="*/ 328 w 601"/>
                <a:gd name="T87" fmla="*/ 276 h 332"/>
                <a:gd name="T88" fmla="*/ 365 w 601"/>
                <a:gd name="T89" fmla="*/ 298 h 332"/>
                <a:gd name="T90" fmla="*/ 400 w 601"/>
                <a:gd name="T91" fmla="*/ 316 h 332"/>
                <a:gd name="T92" fmla="*/ 432 w 601"/>
                <a:gd name="T93" fmla="*/ 327 h 332"/>
                <a:gd name="T94" fmla="*/ 459 w 601"/>
                <a:gd name="T95" fmla="*/ 332 h 3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1"/>
                <a:gd name="T145" fmla="*/ 0 h 332"/>
                <a:gd name="T146" fmla="*/ 601 w 601"/>
                <a:gd name="T147" fmla="*/ 332 h 3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1" h="332">
                  <a:moveTo>
                    <a:pt x="471" y="331"/>
                  </a:moveTo>
                  <a:lnTo>
                    <a:pt x="487" y="326"/>
                  </a:lnTo>
                  <a:lnTo>
                    <a:pt x="502" y="320"/>
                  </a:lnTo>
                  <a:lnTo>
                    <a:pt x="516" y="313"/>
                  </a:lnTo>
                  <a:lnTo>
                    <a:pt x="529" y="305"/>
                  </a:lnTo>
                  <a:lnTo>
                    <a:pt x="541" y="297"/>
                  </a:lnTo>
                  <a:lnTo>
                    <a:pt x="552" y="287"/>
                  </a:lnTo>
                  <a:lnTo>
                    <a:pt x="561" y="279"/>
                  </a:lnTo>
                  <a:lnTo>
                    <a:pt x="570" y="270"/>
                  </a:lnTo>
                  <a:lnTo>
                    <a:pt x="577" y="261"/>
                  </a:lnTo>
                  <a:lnTo>
                    <a:pt x="583" y="253"/>
                  </a:lnTo>
                  <a:lnTo>
                    <a:pt x="588" y="246"/>
                  </a:lnTo>
                  <a:lnTo>
                    <a:pt x="593" y="239"/>
                  </a:lnTo>
                  <a:lnTo>
                    <a:pt x="596" y="234"/>
                  </a:lnTo>
                  <a:lnTo>
                    <a:pt x="599" y="229"/>
                  </a:lnTo>
                  <a:lnTo>
                    <a:pt x="600" y="227"/>
                  </a:lnTo>
                  <a:lnTo>
                    <a:pt x="601" y="226"/>
                  </a:lnTo>
                  <a:lnTo>
                    <a:pt x="600" y="227"/>
                  </a:lnTo>
                  <a:lnTo>
                    <a:pt x="598" y="229"/>
                  </a:lnTo>
                  <a:lnTo>
                    <a:pt x="596" y="233"/>
                  </a:lnTo>
                  <a:lnTo>
                    <a:pt x="592" y="238"/>
                  </a:lnTo>
                  <a:lnTo>
                    <a:pt x="588" y="244"/>
                  </a:lnTo>
                  <a:lnTo>
                    <a:pt x="582" y="251"/>
                  </a:lnTo>
                  <a:lnTo>
                    <a:pt x="575" y="258"/>
                  </a:lnTo>
                  <a:lnTo>
                    <a:pt x="567" y="267"/>
                  </a:lnTo>
                  <a:lnTo>
                    <a:pt x="558" y="275"/>
                  </a:lnTo>
                  <a:lnTo>
                    <a:pt x="548" y="283"/>
                  </a:lnTo>
                  <a:lnTo>
                    <a:pt x="537" y="292"/>
                  </a:lnTo>
                  <a:lnTo>
                    <a:pt x="525" y="300"/>
                  </a:lnTo>
                  <a:lnTo>
                    <a:pt x="512" y="307"/>
                  </a:lnTo>
                  <a:lnTo>
                    <a:pt x="499" y="314"/>
                  </a:lnTo>
                  <a:lnTo>
                    <a:pt x="484" y="320"/>
                  </a:lnTo>
                  <a:lnTo>
                    <a:pt x="468" y="325"/>
                  </a:lnTo>
                  <a:lnTo>
                    <a:pt x="457" y="325"/>
                  </a:lnTo>
                  <a:lnTo>
                    <a:pt x="444" y="324"/>
                  </a:lnTo>
                  <a:lnTo>
                    <a:pt x="430" y="321"/>
                  </a:lnTo>
                  <a:lnTo>
                    <a:pt x="415" y="316"/>
                  </a:lnTo>
                  <a:lnTo>
                    <a:pt x="399" y="310"/>
                  </a:lnTo>
                  <a:lnTo>
                    <a:pt x="383" y="302"/>
                  </a:lnTo>
                  <a:lnTo>
                    <a:pt x="365" y="293"/>
                  </a:lnTo>
                  <a:lnTo>
                    <a:pt x="347" y="283"/>
                  </a:lnTo>
                  <a:lnTo>
                    <a:pt x="328" y="271"/>
                  </a:lnTo>
                  <a:lnTo>
                    <a:pt x="310" y="258"/>
                  </a:lnTo>
                  <a:lnTo>
                    <a:pt x="290" y="245"/>
                  </a:lnTo>
                  <a:lnTo>
                    <a:pt x="271" y="231"/>
                  </a:lnTo>
                  <a:lnTo>
                    <a:pt x="251" y="216"/>
                  </a:lnTo>
                  <a:lnTo>
                    <a:pt x="232" y="202"/>
                  </a:lnTo>
                  <a:lnTo>
                    <a:pt x="212" y="186"/>
                  </a:lnTo>
                  <a:lnTo>
                    <a:pt x="192" y="171"/>
                  </a:lnTo>
                  <a:lnTo>
                    <a:pt x="173" y="155"/>
                  </a:lnTo>
                  <a:lnTo>
                    <a:pt x="155" y="140"/>
                  </a:lnTo>
                  <a:lnTo>
                    <a:pt x="137" y="124"/>
                  </a:lnTo>
                  <a:lnTo>
                    <a:pt x="120" y="109"/>
                  </a:lnTo>
                  <a:lnTo>
                    <a:pt x="103" y="95"/>
                  </a:lnTo>
                  <a:lnTo>
                    <a:pt x="87" y="81"/>
                  </a:lnTo>
                  <a:lnTo>
                    <a:pt x="72" y="67"/>
                  </a:lnTo>
                  <a:lnTo>
                    <a:pt x="58" y="55"/>
                  </a:lnTo>
                  <a:lnTo>
                    <a:pt x="46" y="44"/>
                  </a:lnTo>
                  <a:lnTo>
                    <a:pt x="35" y="33"/>
                  </a:lnTo>
                  <a:lnTo>
                    <a:pt x="25" y="24"/>
                  </a:lnTo>
                  <a:lnTo>
                    <a:pt x="16" y="16"/>
                  </a:lnTo>
                  <a:lnTo>
                    <a:pt x="10" y="9"/>
                  </a:lnTo>
                  <a:lnTo>
                    <a:pt x="5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4" y="4"/>
                  </a:lnTo>
                  <a:lnTo>
                    <a:pt x="9" y="9"/>
                  </a:lnTo>
                  <a:lnTo>
                    <a:pt x="15" y="15"/>
                  </a:lnTo>
                  <a:lnTo>
                    <a:pt x="24" y="23"/>
                  </a:lnTo>
                  <a:lnTo>
                    <a:pt x="33" y="32"/>
                  </a:lnTo>
                  <a:lnTo>
                    <a:pt x="45" y="43"/>
                  </a:lnTo>
                  <a:lnTo>
                    <a:pt x="57" y="55"/>
                  </a:lnTo>
                  <a:lnTo>
                    <a:pt x="70" y="67"/>
                  </a:lnTo>
                  <a:lnTo>
                    <a:pt x="86" y="81"/>
                  </a:lnTo>
                  <a:lnTo>
                    <a:pt x="101" y="95"/>
                  </a:lnTo>
                  <a:lnTo>
                    <a:pt x="117" y="110"/>
                  </a:lnTo>
                  <a:lnTo>
                    <a:pt x="135" y="126"/>
                  </a:lnTo>
                  <a:lnTo>
                    <a:pt x="153" y="141"/>
                  </a:lnTo>
                  <a:lnTo>
                    <a:pt x="171" y="157"/>
                  </a:lnTo>
                  <a:lnTo>
                    <a:pt x="191" y="173"/>
                  </a:lnTo>
                  <a:lnTo>
                    <a:pt x="210" y="189"/>
                  </a:lnTo>
                  <a:lnTo>
                    <a:pt x="230" y="205"/>
                  </a:lnTo>
                  <a:lnTo>
                    <a:pt x="250" y="220"/>
                  </a:lnTo>
                  <a:lnTo>
                    <a:pt x="269" y="235"/>
                  </a:lnTo>
                  <a:lnTo>
                    <a:pt x="289" y="249"/>
                  </a:lnTo>
                  <a:lnTo>
                    <a:pt x="309" y="263"/>
                  </a:lnTo>
                  <a:lnTo>
                    <a:pt x="328" y="276"/>
                  </a:lnTo>
                  <a:lnTo>
                    <a:pt x="347" y="288"/>
                  </a:lnTo>
                  <a:lnTo>
                    <a:pt x="365" y="298"/>
                  </a:lnTo>
                  <a:lnTo>
                    <a:pt x="383" y="308"/>
                  </a:lnTo>
                  <a:lnTo>
                    <a:pt x="400" y="316"/>
                  </a:lnTo>
                  <a:lnTo>
                    <a:pt x="416" y="322"/>
                  </a:lnTo>
                  <a:lnTo>
                    <a:pt x="432" y="327"/>
                  </a:lnTo>
                  <a:lnTo>
                    <a:pt x="446" y="331"/>
                  </a:lnTo>
                  <a:lnTo>
                    <a:pt x="459" y="332"/>
                  </a:lnTo>
                  <a:lnTo>
                    <a:pt x="471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93" name="Freeform 56"/>
            <p:cNvSpPr>
              <a:spLocks/>
            </p:cNvSpPr>
            <p:nvPr/>
          </p:nvSpPr>
          <p:spPr bwMode="auto">
            <a:xfrm>
              <a:off x="5077" y="1882"/>
              <a:ext cx="337" cy="72"/>
            </a:xfrm>
            <a:custGeom>
              <a:avLst/>
              <a:gdLst>
                <a:gd name="T0" fmla="*/ 337 w 337"/>
                <a:gd name="T1" fmla="*/ 0 h 72"/>
                <a:gd name="T2" fmla="*/ 312 w 337"/>
                <a:gd name="T3" fmla="*/ 1 h 72"/>
                <a:gd name="T4" fmla="*/ 287 w 337"/>
                <a:gd name="T5" fmla="*/ 3 h 72"/>
                <a:gd name="T6" fmla="*/ 263 w 337"/>
                <a:gd name="T7" fmla="*/ 5 h 72"/>
                <a:gd name="T8" fmla="*/ 239 w 337"/>
                <a:gd name="T9" fmla="*/ 7 h 72"/>
                <a:gd name="T10" fmla="*/ 215 w 337"/>
                <a:gd name="T11" fmla="*/ 10 h 72"/>
                <a:gd name="T12" fmla="*/ 192 w 337"/>
                <a:gd name="T13" fmla="*/ 12 h 72"/>
                <a:gd name="T14" fmla="*/ 171 w 337"/>
                <a:gd name="T15" fmla="*/ 15 h 72"/>
                <a:gd name="T16" fmla="*/ 149 w 337"/>
                <a:gd name="T17" fmla="*/ 18 h 72"/>
                <a:gd name="T18" fmla="*/ 128 w 337"/>
                <a:gd name="T19" fmla="*/ 22 h 72"/>
                <a:gd name="T20" fmla="*/ 108 w 337"/>
                <a:gd name="T21" fmla="*/ 25 h 72"/>
                <a:gd name="T22" fmla="*/ 88 w 337"/>
                <a:gd name="T23" fmla="*/ 29 h 72"/>
                <a:gd name="T24" fmla="*/ 69 w 337"/>
                <a:gd name="T25" fmla="*/ 32 h 72"/>
                <a:gd name="T26" fmla="*/ 50 w 337"/>
                <a:gd name="T27" fmla="*/ 37 h 72"/>
                <a:gd name="T28" fmla="*/ 33 w 337"/>
                <a:gd name="T29" fmla="*/ 40 h 72"/>
                <a:gd name="T30" fmla="*/ 17 w 337"/>
                <a:gd name="T31" fmla="*/ 45 h 72"/>
                <a:gd name="T32" fmla="*/ 0 w 337"/>
                <a:gd name="T33" fmla="*/ 50 h 72"/>
                <a:gd name="T34" fmla="*/ 1 w 337"/>
                <a:gd name="T35" fmla="*/ 72 h 72"/>
                <a:gd name="T36" fmla="*/ 17 w 337"/>
                <a:gd name="T37" fmla="*/ 67 h 72"/>
                <a:gd name="T38" fmla="*/ 34 w 337"/>
                <a:gd name="T39" fmla="*/ 62 h 72"/>
                <a:gd name="T40" fmla="*/ 50 w 337"/>
                <a:gd name="T41" fmla="*/ 58 h 72"/>
                <a:gd name="T42" fmla="*/ 69 w 337"/>
                <a:gd name="T43" fmla="*/ 53 h 72"/>
                <a:gd name="T44" fmla="*/ 88 w 337"/>
                <a:gd name="T45" fmla="*/ 49 h 72"/>
                <a:gd name="T46" fmla="*/ 107 w 337"/>
                <a:gd name="T47" fmla="*/ 45 h 72"/>
                <a:gd name="T48" fmla="*/ 127 w 337"/>
                <a:gd name="T49" fmla="*/ 41 h 72"/>
                <a:gd name="T50" fmla="*/ 148 w 337"/>
                <a:gd name="T51" fmla="*/ 37 h 72"/>
                <a:gd name="T52" fmla="*/ 169 w 337"/>
                <a:gd name="T53" fmla="*/ 34 h 72"/>
                <a:gd name="T54" fmla="*/ 192 w 337"/>
                <a:gd name="T55" fmla="*/ 30 h 72"/>
                <a:gd name="T56" fmla="*/ 215 w 337"/>
                <a:gd name="T57" fmla="*/ 28 h 72"/>
                <a:gd name="T58" fmla="*/ 238 w 337"/>
                <a:gd name="T59" fmla="*/ 24 h 72"/>
                <a:gd name="T60" fmla="*/ 261 w 337"/>
                <a:gd name="T61" fmla="*/ 22 h 72"/>
                <a:gd name="T62" fmla="*/ 286 w 337"/>
                <a:gd name="T63" fmla="*/ 19 h 72"/>
                <a:gd name="T64" fmla="*/ 311 w 337"/>
                <a:gd name="T65" fmla="*/ 17 h 72"/>
                <a:gd name="T66" fmla="*/ 337 w 337"/>
                <a:gd name="T67" fmla="*/ 15 h 72"/>
                <a:gd name="T68" fmla="*/ 337 w 337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7"/>
                <a:gd name="T106" fmla="*/ 0 h 72"/>
                <a:gd name="T107" fmla="*/ 337 w 337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7" h="72">
                  <a:moveTo>
                    <a:pt x="337" y="0"/>
                  </a:moveTo>
                  <a:lnTo>
                    <a:pt x="312" y="1"/>
                  </a:lnTo>
                  <a:lnTo>
                    <a:pt x="287" y="3"/>
                  </a:lnTo>
                  <a:lnTo>
                    <a:pt x="263" y="5"/>
                  </a:lnTo>
                  <a:lnTo>
                    <a:pt x="239" y="7"/>
                  </a:lnTo>
                  <a:lnTo>
                    <a:pt x="215" y="10"/>
                  </a:lnTo>
                  <a:lnTo>
                    <a:pt x="192" y="12"/>
                  </a:lnTo>
                  <a:lnTo>
                    <a:pt x="171" y="15"/>
                  </a:lnTo>
                  <a:lnTo>
                    <a:pt x="149" y="18"/>
                  </a:lnTo>
                  <a:lnTo>
                    <a:pt x="128" y="22"/>
                  </a:lnTo>
                  <a:lnTo>
                    <a:pt x="108" y="25"/>
                  </a:lnTo>
                  <a:lnTo>
                    <a:pt x="88" y="29"/>
                  </a:lnTo>
                  <a:lnTo>
                    <a:pt x="69" y="32"/>
                  </a:lnTo>
                  <a:lnTo>
                    <a:pt x="50" y="37"/>
                  </a:lnTo>
                  <a:lnTo>
                    <a:pt x="33" y="40"/>
                  </a:lnTo>
                  <a:lnTo>
                    <a:pt x="17" y="45"/>
                  </a:lnTo>
                  <a:lnTo>
                    <a:pt x="0" y="50"/>
                  </a:lnTo>
                  <a:lnTo>
                    <a:pt x="1" y="72"/>
                  </a:lnTo>
                  <a:lnTo>
                    <a:pt x="17" y="67"/>
                  </a:lnTo>
                  <a:lnTo>
                    <a:pt x="34" y="62"/>
                  </a:lnTo>
                  <a:lnTo>
                    <a:pt x="50" y="58"/>
                  </a:lnTo>
                  <a:lnTo>
                    <a:pt x="69" y="53"/>
                  </a:lnTo>
                  <a:lnTo>
                    <a:pt x="88" y="49"/>
                  </a:lnTo>
                  <a:lnTo>
                    <a:pt x="107" y="45"/>
                  </a:lnTo>
                  <a:lnTo>
                    <a:pt x="127" y="41"/>
                  </a:lnTo>
                  <a:lnTo>
                    <a:pt x="148" y="37"/>
                  </a:lnTo>
                  <a:lnTo>
                    <a:pt x="169" y="34"/>
                  </a:lnTo>
                  <a:lnTo>
                    <a:pt x="192" y="30"/>
                  </a:lnTo>
                  <a:lnTo>
                    <a:pt x="215" y="28"/>
                  </a:lnTo>
                  <a:lnTo>
                    <a:pt x="238" y="24"/>
                  </a:lnTo>
                  <a:lnTo>
                    <a:pt x="261" y="22"/>
                  </a:lnTo>
                  <a:lnTo>
                    <a:pt x="286" y="19"/>
                  </a:lnTo>
                  <a:lnTo>
                    <a:pt x="311" y="17"/>
                  </a:lnTo>
                  <a:lnTo>
                    <a:pt x="337" y="1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194" name="Freeform 57"/>
            <p:cNvSpPr>
              <a:spLocks/>
            </p:cNvSpPr>
            <p:nvPr/>
          </p:nvSpPr>
          <p:spPr bwMode="auto">
            <a:xfrm>
              <a:off x="5530" y="1877"/>
              <a:ext cx="290" cy="13"/>
            </a:xfrm>
            <a:custGeom>
              <a:avLst/>
              <a:gdLst>
                <a:gd name="T0" fmla="*/ 192 w 290"/>
                <a:gd name="T1" fmla="*/ 4 h 13"/>
                <a:gd name="T2" fmla="*/ 180 w 290"/>
                <a:gd name="T3" fmla="*/ 3 h 13"/>
                <a:gd name="T4" fmla="*/ 167 w 290"/>
                <a:gd name="T5" fmla="*/ 2 h 13"/>
                <a:gd name="T6" fmla="*/ 155 w 290"/>
                <a:gd name="T7" fmla="*/ 2 h 13"/>
                <a:gd name="T8" fmla="*/ 143 w 290"/>
                <a:gd name="T9" fmla="*/ 1 h 13"/>
                <a:gd name="T10" fmla="*/ 130 w 290"/>
                <a:gd name="T11" fmla="*/ 1 h 13"/>
                <a:gd name="T12" fmla="*/ 118 w 290"/>
                <a:gd name="T13" fmla="*/ 1 h 13"/>
                <a:gd name="T14" fmla="*/ 106 w 290"/>
                <a:gd name="T15" fmla="*/ 1 h 13"/>
                <a:gd name="T16" fmla="*/ 94 w 290"/>
                <a:gd name="T17" fmla="*/ 0 h 13"/>
                <a:gd name="T18" fmla="*/ 82 w 290"/>
                <a:gd name="T19" fmla="*/ 0 h 13"/>
                <a:gd name="T20" fmla="*/ 70 w 290"/>
                <a:gd name="T21" fmla="*/ 0 h 13"/>
                <a:gd name="T22" fmla="*/ 59 w 290"/>
                <a:gd name="T23" fmla="*/ 0 h 13"/>
                <a:gd name="T24" fmla="*/ 47 w 290"/>
                <a:gd name="T25" fmla="*/ 0 h 13"/>
                <a:gd name="T26" fmla="*/ 35 w 290"/>
                <a:gd name="T27" fmla="*/ 0 h 13"/>
                <a:gd name="T28" fmla="*/ 23 w 290"/>
                <a:gd name="T29" fmla="*/ 0 h 13"/>
                <a:gd name="T30" fmla="*/ 11 w 290"/>
                <a:gd name="T31" fmla="*/ 1 h 13"/>
                <a:gd name="T32" fmla="*/ 0 w 290"/>
                <a:gd name="T33" fmla="*/ 1 h 13"/>
                <a:gd name="T34" fmla="*/ 0 w 290"/>
                <a:gd name="T35" fmla="*/ 13 h 13"/>
                <a:gd name="T36" fmla="*/ 12 w 290"/>
                <a:gd name="T37" fmla="*/ 13 h 13"/>
                <a:gd name="T38" fmla="*/ 24 w 290"/>
                <a:gd name="T39" fmla="*/ 13 h 13"/>
                <a:gd name="T40" fmla="*/ 36 w 290"/>
                <a:gd name="T41" fmla="*/ 12 h 13"/>
                <a:gd name="T42" fmla="*/ 48 w 290"/>
                <a:gd name="T43" fmla="*/ 12 h 13"/>
                <a:gd name="T44" fmla="*/ 60 w 290"/>
                <a:gd name="T45" fmla="*/ 12 h 13"/>
                <a:gd name="T46" fmla="*/ 72 w 290"/>
                <a:gd name="T47" fmla="*/ 12 h 13"/>
                <a:gd name="T48" fmla="*/ 84 w 290"/>
                <a:gd name="T49" fmla="*/ 12 h 13"/>
                <a:gd name="T50" fmla="*/ 96 w 290"/>
                <a:gd name="T51" fmla="*/ 12 h 13"/>
                <a:gd name="T52" fmla="*/ 108 w 290"/>
                <a:gd name="T53" fmla="*/ 12 h 13"/>
                <a:gd name="T54" fmla="*/ 120 w 290"/>
                <a:gd name="T55" fmla="*/ 12 h 13"/>
                <a:gd name="T56" fmla="*/ 133 w 290"/>
                <a:gd name="T57" fmla="*/ 12 h 13"/>
                <a:gd name="T58" fmla="*/ 145 w 290"/>
                <a:gd name="T59" fmla="*/ 12 h 13"/>
                <a:gd name="T60" fmla="*/ 157 w 290"/>
                <a:gd name="T61" fmla="*/ 12 h 13"/>
                <a:gd name="T62" fmla="*/ 170 w 290"/>
                <a:gd name="T63" fmla="*/ 12 h 13"/>
                <a:gd name="T64" fmla="*/ 182 w 290"/>
                <a:gd name="T65" fmla="*/ 12 h 13"/>
                <a:gd name="T66" fmla="*/ 195 w 290"/>
                <a:gd name="T67" fmla="*/ 13 h 13"/>
                <a:gd name="T68" fmla="*/ 207 w 290"/>
                <a:gd name="T69" fmla="*/ 13 h 13"/>
                <a:gd name="T70" fmla="*/ 222 w 290"/>
                <a:gd name="T71" fmla="*/ 12 h 13"/>
                <a:gd name="T72" fmla="*/ 237 w 290"/>
                <a:gd name="T73" fmla="*/ 12 h 13"/>
                <a:gd name="T74" fmla="*/ 253 w 290"/>
                <a:gd name="T75" fmla="*/ 11 h 13"/>
                <a:gd name="T76" fmla="*/ 267 w 290"/>
                <a:gd name="T77" fmla="*/ 10 h 13"/>
                <a:gd name="T78" fmla="*/ 279 w 290"/>
                <a:gd name="T79" fmla="*/ 9 h 13"/>
                <a:gd name="T80" fmla="*/ 287 w 290"/>
                <a:gd name="T81" fmla="*/ 9 h 13"/>
                <a:gd name="T82" fmla="*/ 290 w 290"/>
                <a:gd name="T83" fmla="*/ 9 h 13"/>
                <a:gd name="T84" fmla="*/ 289 w 290"/>
                <a:gd name="T85" fmla="*/ 9 h 13"/>
                <a:gd name="T86" fmla="*/ 287 w 290"/>
                <a:gd name="T87" fmla="*/ 9 h 13"/>
                <a:gd name="T88" fmla="*/ 283 w 290"/>
                <a:gd name="T89" fmla="*/ 8 h 13"/>
                <a:gd name="T90" fmla="*/ 279 w 290"/>
                <a:gd name="T91" fmla="*/ 8 h 13"/>
                <a:gd name="T92" fmla="*/ 273 w 290"/>
                <a:gd name="T93" fmla="*/ 8 h 13"/>
                <a:gd name="T94" fmla="*/ 267 w 290"/>
                <a:gd name="T95" fmla="*/ 7 h 13"/>
                <a:gd name="T96" fmla="*/ 259 w 290"/>
                <a:gd name="T97" fmla="*/ 7 h 13"/>
                <a:gd name="T98" fmla="*/ 252 w 290"/>
                <a:gd name="T99" fmla="*/ 7 h 13"/>
                <a:gd name="T100" fmla="*/ 244 w 290"/>
                <a:gd name="T101" fmla="*/ 6 h 13"/>
                <a:gd name="T102" fmla="*/ 236 w 290"/>
                <a:gd name="T103" fmla="*/ 6 h 13"/>
                <a:gd name="T104" fmla="*/ 228 w 290"/>
                <a:gd name="T105" fmla="*/ 5 h 13"/>
                <a:gd name="T106" fmla="*/ 220 w 290"/>
                <a:gd name="T107" fmla="*/ 5 h 13"/>
                <a:gd name="T108" fmla="*/ 212 w 290"/>
                <a:gd name="T109" fmla="*/ 5 h 13"/>
                <a:gd name="T110" fmla="*/ 205 w 290"/>
                <a:gd name="T111" fmla="*/ 4 h 13"/>
                <a:gd name="T112" fmla="*/ 198 w 290"/>
                <a:gd name="T113" fmla="*/ 4 h 13"/>
                <a:gd name="T114" fmla="*/ 192 w 290"/>
                <a:gd name="T115" fmla="*/ 4 h 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"/>
                <a:gd name="T175" fmla="*/ 0 h 13"/>
                <a:gd name="T176" fmla="*/ 290 w 290"/>
                <a:gd name="T177" fmla="*/ 13 h 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" h="13">
                  <a:moveTo>
                    <a:pt x="192" y="4"/>
                  </a:moveTo>
                  <a:lnTo>
                    <a:pt x="180" y="3"/>
                  </a:lnTo>
                  <a:lnTo>
                    <a:pt x="167" y="2"/>
                  </a:lnTo>
                  <a:lnTo>
                    <a:pt x="155" y="2"/>
                  </a:lnTo>
                  <a:lnTo>
                    <a:pt x="143" y="1"/>
                  </a:lnTo>
                  <a:lnTo>
                    <a:pt x="130" y="1"/>
                  </a:lnTo>
                  <a:lnTo>
                    <a:pt x="118" y="1"/>
                  </a:lnTo>
                  <a:lnTo>
                    <a:pt x="106" y="1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0" y="1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24" y="13"/>
                  </a:lnTo>
                  <a:lnTo>
                    <a:pt x="36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20" y="12"/>
                  </a:lnTo>
                  <a:lnTo>
                    <a:pt x="133" y="12"/>
                  </a:lnTo>
                  <a:lnTo>
                    <a:pt x="145" y="12"/>
                  </a:lnTo>
                  <a:lnTo>
                    <a:pt x="157" y="12"/>
                  </a:lnTo>
                  <a:lnTo>
                    <a:pt x="170" y="12"/>
                  </a:lnTo>
                  <a:lnTo>
                    <a:pt x="182" y="12"/>
                  </a:lnTo>
                  <a:lnTo>
                    <a:pt x="195" y="13"/>
                  </a:lnTo>
                  <a:lnTo>
                    <a:pt x="207" y="13"/>
                  </a:lnTo>
                  <a:lnTo>
                    <a:pt x="222" y="12"/>
                  </a:lnTo>
                  <a:lnTo>
                    <a:pt x="237" y="12"/>
                  </a:lnTo>
                  <a:lnTo>
                    <a:pt x="253" y="11"/>
                  </a:lnTo>
                  <a:lnTo>
                    <a:pt x="267" y="10"/>
                  </a:lnTo>
                  <a:lnTo>
                    <a:pt x="279" y="9"/>
                  </a:lnTo>
                  <a:lnTo>
                    <a:pt x="287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87" y="9"/>
                  </a:lnTo>
                  <a:lnTo>
                    <a:pt x="283" y="8"/>
                  </a:lnTo>
                  <a:lnTo>
                    <a:pt x="279" y="8"/>
                  </a:lnTo>
                  <a:lnTo>
                    <a:pt x="273" y="8"/>
                  </a:lnTo>
                  <a:lnTo>
                    <a:pt x="267" y="7"/>
                  </a:lnTo>
                  <a:lnTo>
                    <a:pt x="259" y="7"/>
                  </a:lnTo>
                  <a:lnTo>
                    <a:pt x="252" y="7"/>
                  </a:lnTo>
                  <a:lnTo>
                    <a:pt x="244" y="6"/>
                  </a:lnTo>
                  <a:lnTo>
                    <a:pt x="236" y="6"/>
                  </a:lnTo>
                  <a:lnTo>
                    <a:pt x="228" y="5"/>
                  </a:lnTo>
                  <a:lnTo>
                    <a:pt x="220" y="5"/>
                  </a:lnTo>
                  <a:lnTo>
                    <a:pt x="212" y="5"/>
                  </a:lnTo>
                  <a:lnTo>
                    <a:pt x="205" y="4"/>
                  </a:lnTo>
                  <a:lnTo>
                    <a:pt x="198" y="4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4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pic>
        <p:nvPicPr>
          <p:cNvPr id="195" name="Picture 6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66502" y="2083726"/>
            <a:ext cx="1828800" cy="993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799999" rev="0"/>
            </a:camera>
            <a:lightRig rig="threePt" dir="t"/>
          </a:scene3d>
          <a:extLst/>
        </p:spPr>
      </p:pic>
      <p:sp>
        <p:nvSpPr>
          <p:cNvPr id="196" name="TextBox 242720"/>
          <p:cNvSpPr txBox="1">
            <a:spLocks noChangeArrowheads="1"/>
          </p:cNvSpPr>
          <p:nvPr/>
        </p:nvSpPr>
        <p:spPr bwMode="auto">
          <a:xfrm>
            <a:off x="6959457" y="1616456"/>
            <a:ext cx="201913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5BD"/>
                </a:solidFill>
              </a:defRPr>
            </a:lvl1pPr>
            <a:lvl2pPr marL="742950" indent="-285750">
              <a:defRPr sz="5400"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5400"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5400"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5400"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DF6D1F"/>
                </a:solidFill>
              </a:rPr>
              <a:t>PMIEF</a:t>
            </a:r>
            <a:endParaRPr lang="en-US" sz="3200" dirty="0"/>
          </a:p>
        </p:txBody>
      </p:sp>
      <p:sp>
        <p:nvSpPr>
          <p:cNvPr id="68" name="TextBox 242720"/>
          <p:cNvSpPr txBox="1">
            <a:spLocks noChangeArrowheads="1"/>
          </p:cNvSpPr>
          <p:nvPr/>
        </p:nvSpPr>
        <p:spPr bwMode="auto">
          <a:xfrm>
            <a:off x="296331" y="1616456"/>
            <a:ext cx="26063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5BD"/>
                </a:solidFill>
              </a:defRPr>
            </a:lvl1pPr>
            <a:lvl2pPr marL="742950" indent="-285750">
              <a:defRPr sz="5400"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5400"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5400"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5400"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/>
              <a:t>PMI Chapter</a:t>
            </a:r>
          </a:p>
        </p:txBody>
      </p:sp>
      <p:sp>
        <p:nvSpPr>
          <p:cNvPr id="75" name="TextBox 242720"/>
          <p:cNvSpPr txBox="1">
            <a:spLocks noChangeArrowheads="1"/>
          </p:cNvSpPr>
          <p:nvPr/>
        </p:nvSpPr>
        <p:spPr bwMode="auto">
          <a:xfrm>
            <a:off x="3893865" y="2460431"/>
            <a:ext cx="20191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5BD"/>
                </a:solidFill>
              </a:defRPr>
            </a:lvl1pPr>
            <a:lvl2pPr marL="742950" indent="-285750">
              <a:defRPr sz="5400"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5400"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5400"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5400"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DF6D1F"/>
                </a:solidFill>
              </a:rPr>
              <a:t>PMIEF</a:t>
            </a:r>
          </a:p>
          <a:p>
            <a:pPr algn="ctr"/>
            <a:r>
              <a:rPr lang="en-US" sz="3200" dirty="0"/>
              <a:t>Liaison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31487" y="3636427"/>
            <a:ext cx="1101911" cy="441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296334" y="4134554"/>
            <a:ext cx="8496746" cy="1272822"/>
          </a:xfrm>
        </p:spPr>
        <p:txBody>
          <a:bodyPr>
            <a:noAutofit/>
          </a:bodyPr>
          <a:lstStyle/>
          <a:p>
            <a:pPr algn="ctr">
              <a:spcBef>
                <a:spcPts val="500"/>
              </a:spcBef>
              <a:spcAft>
                <a:spcPts val="800"/>
              </a:spcAft>
            </a:pPr>
            <a:r>
              <a:rPr lang="en-US" sz="3000" dirty="0"/>
              <a:t>A </a:t>
            </a:r>
            <a:r>
              <a:rPr lang="en-US" sz="3000" b="1" dirty="0">
                <a:solidFill>
                  <a:srgbClr val="DF6D1F"/>
                </a:solidFill>
              </a:rPr>
              <a:t>PMIEF</a:t>
            </a:r>
            <a:r>
              <a:rPr lang="en-US" sz="3000" b="1" dirty="0"/>
              <a:t> Liaison </a:t>
            </a:r>
            <a:r>
              <a:rPr lang="en-US" sz="3000" dirty="0"/>
              <a:t>is an essential </a:t>
            </a:r>
            <a:r>
              <a:rPr lang="en-US" sz="3000" b="1" dirty="0">
                <a:solidFill>
                  <a:srgbClr val="DF6D1F"/>
                </a:solidFill>
              </a:rPr>
              <a:t>communication link </a:t>
            </a:r>
            <a:r>
              <a:rPr lang="en-US" sz="3000" dirty="0"/>
              <a:t>between </a:t>
            </a:r>
            <a:r>
              <a:rPr lang="en-US" sz="3000" b="1" dirty="0">
                <a:solidFill>
                  <a:srgbClr val="DF6D1F"/>
                </a:solidFill>
              </a:rPr>
              <a:t>PMIEF</a:t>
            </a:r>
            <a:r>
              <a:rPr lang="en-US" sz="3000" dirty="0"/>
              <a:t> and a </a:t>
            </a:r>
            <a:r>
              <a:rPr lang="en-US" sz="3000" b="1" dirty="0"/>
              <a:t>PMI chapter </a:t>
            </a:r>
            <a:r>
              <a:rPr lang="en-US" sz="3000" dirty="0"/>
              <a:t>for leveraging </a:t>
            </a:r>
            <a:r>
              <a:rPr lang="en-US" sz="3000" b="1" i="1" dirty="0" smtClean="0">
                <a:solidFill>
                  <a:srgbClr val="DF6D1F"/>
                </a:solidFill>
              </a:rPr>
              <a:t>project management for </a:t>
            </a:r>
            <a:r>
              <a:rPr lang="en-US" sz="3000" b="1" i="1" dirty="0">
                <a:solidFill>
                  <a:srgbClr val="DF6D1F"/>
                </a:solidFill>
              </a:rPr>
              <a:t>social </a:t>
            </a:r>
            <a:r>
              <a:rPr lang="en-US" sz="3000" b="1" i="1" dirty="0" smtClean="0">
                <a:solidFill>
                  <a:srgbClr val="DF6D1F"/>
                </a:solidFill>
              </a:rPr>
              <a:t>good</a:t>
            </a:r>
            <a:r>
              <a:rPr lang="en-US" sz="3000" b="1" dirty="0" smtClean="0">
                <a:solidFill>
                  <a:srgbClr val="DF6D1F"/>
                </a:solidFill>
              </a:rPr>
              <a:t>®</a:t>
            </a:r>
            <a:r>
              <a:rPr lang="en-US" sz="3000" dirty="0" smtClean="0">
                <a:solidFill>
                  <a:srgbClr val="DF6D1F"/>
                </a:solidFill>
              </a:rPr>
              <a:t>.</a:t>
            </a:r>
            <a:endParaRPr lang="en-US" sz="3000" dirty="0"/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en-US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PMI Liaisons are distributed worldwide</a:t>
            </a:r>
            <a:endParaRPr lang="en-US" dirty="0"/>
          </a:p>
        </p:txBody>
      </p:sp>
      <p:pic>
        <p:nvPicPr>
          <p:cNvPr id="3" name="Picture 2" descr="Schermata 2016-03-31 alle 09.56.4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6" y="824018"/>
            <a:ext cx="7957208" cy="4394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523" y="5299808"/>
            <a:ext cx="811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F6D1F"/>
                </a:solidFill>
              </a:rPr>
              <a:t>190 of PMI’s Global Chapters have established PMIEF Liaisons</a:t>
            </a:r>
          </a:p>
          <a:p>
            <a:pPr algn="ctr"/>
            <a:endParaRPr lang="en-US" sz="2400" b="1" dirty="0">
              <a:solidFill>
                <a:srgbClr val="DF6D1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456" y="6008095"/>
            <a:ext cx="5507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005A9B"/>
                </a:solidFill>
                <a:hlinkClick r:id="rId4"/>
              </a:rPr>
              <a:t>http://pmief.org/community/pmief-liaisons/liaison-resources/register-your-liaison</a:t>
            </a:r>
            <a:endParaRPr lang="en-US" sz="1200" b="1">
              <a:solidFill>
                <a:srgbClr val="005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en-US" sz="3200" b="1" dirty="0"/>
              <a:t>Why</a:t>
            </a:r>
            <a:r>
              <a:rPr lang="en-US" sz="3200" dirty="0"/>
              <a:t> partner with </a:t>
            </a:r>
            <a:r>
              <a:rPr lang="en-US" sz="3200" dirty="0" smtClean="0"/>
              <a:t>PMIEF</a:t>
            </a:r>
            <a:r>
              <a:rPr lang="en-US" sz="3200" dirty="0"/>
              <a:t>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en-US" sz="3200" b="1" dirty="0"/>
              <a:t>How</a:t>
            </a:r>
            <a:r>
              <a:rPr lang="en-US" sz="3200" dirty="0"/>
              <a:t> </a:t>
            </a:r>
            <a:r>
              <a:rPr lang="en-US" sz="3200" dirty="0" smtClean="0"/>
              <a:t>PMIEF </a:t>
            </a:r>
            <a:r>
              <a:rPr lang="en-US" sz="3200" dirty="0"/>
              <a:t>will support you?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en-US" sz="3200" b="1" dirty="0">
                <a:solidFill>
                  <a:srgbClr val="FF6600"/>
                </a:solidFill>
              </a:rPr>
              <a:t>What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PMIEF </a:t>
            </a:r>
            <a:r>
              <a:rPr lang="en-US" sz="3200" dirty="0">
                <a:solidFill>
                  <a:srgbClr val="FF6600"/>
                </a:solidFill>
              </a:rPr>
              <a:t>will give to you?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"/>
            </a:pPr>
            <a:endParaRPr lang="en-US" sz="3200" dirty="0"/>
          </a:p>
          <a:p>
            <a:pPr>
              <a:spcBef>
                <a:spcPts val="4000"/>
              </a:spcBef>
              <a:spcAft>
                <a:spcPts val="4000"/>
              </a:spcAft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9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Scholarships, Grants and Awards provided by PMIEF</a:t>
            </a:r>
          </a:p>
        </p:txBody>
      </p:sp>
      <p:pic>
        <p:nvPicPr>
          <p:cNvPr id="3" name="Picture 2" descr="Schermata 2016-03-30 alle 18.32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5" y="1162755"/>
            <a:ext cx="2832100" cy="3810000"/>
          </a:xfrm>
          <a:prstGeom prst="rect">
            <a:avLst/>
          </a:prstGeom>
        </p:spPr>
      </p:pic>
      <p:pic>
        <p:nvPicPr>
          <p:cNvPr id="4" name="Picture 3" descr="Schermata 2016-03-30 alle 18.32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23" y="1134533"/>
            <a:ext cx="2832100" cy="157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56489" y="1190977"/>
            <a:ext cx="2856088" cy="4631267"/>
            <a:chOff x="6056489" y="1120422"/>
            <a:chExt cx="2856088" cy="4631267"/>
          </a:xfrm>
        </p:grpSpPr>
        <p:pic>
          <p:nvPicPr>
            <p:cNvPr id="7" name="Picture 6" descr="Schermata 2016-03-30 alle 18.34.3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377" y="1120422"/>
              <a:ext cx="2743200" cy="4330700"/>
            </a:xfrm>
            <a:prstGeom prst="rect">
              <a:avLst/>
            </a:prstGeom>
          </p:spPr>
        </p:pic>
        <p:pic>
          <p:nvPicPr>
            <p:cNvPr id="8" name="Picture 7" descr="Schermata 2016-03-30 alle 18.34.4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489" y="5408789"/>
              <a:ext cx="825500" cy="342900"/>
            </a:xfrm>
            <a:prstGeom prst="rect">
              <a:avLst/>
            </a:prstGeom>
          </p:spPr>
        </p:pic>
      </p:grpSp>
      <p:sp>
        <p:nvSpPr>
          <p:cNvPr id="11" name="Left-Right-Up Arrow 10"/>
          <p:cNvSpPr/>
          <p:nvPr/>
        </p:nvSpPr>
        <p:spPr>
          <a:xfrm>
            <a:off x="2758722" y="2710040"/>
            <a:ext cx="2991556" cy="2341740"/>
          </a:xfrm>
          <a:prstGeom prst="leftRightUpArrow">
            <a:avLst>
              <a:gd name="adj1" fmla="val 33436"/>
              <a:gd name="adj2" fmla="val 25000"/>
              <a:gd name="adj3" fmla="val 17769"/>
            </a:avLst>
          </a:prstGeom>
          <a:solidFill>
            <a:schemeClr val="tx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hermata 2016-03-30 alle 18.38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12" y="4147793"/>
            <a:ext cx="2411589" cy="6472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114" y="5511799"/>
            <a:ext cx="466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5BD"/>
                </a:solidFill>
              </a:rPr>
              <a:t>Today about </a:t>
            </a:r>
            <a:r>
              <a:rPr lang="en-US" sz="2400" b="1" dirty="0">
                <a:solidFill>
                  <a:srgbClr val="0065BD"/>
                </a:solidFill>
              </a:rPr>
              <a:t>US$500,000 </a:t>
            </a:r>
            <a:r>
              <a:rPr lang="en-US" sz="2400" dirty="0">
                <a:solidFill>
                  <a:srgbClr val="0065BD"/>
                </a:solidFill>
              </a:rPr>
              <a:t>awarded in scholarships, awards and grants!</a:t>
            </a:r>
          </a:p>
        </p:txBody>
      </p:sp>
    </p:spTree>
    <p:extLst>
      <p:ext uri="{BB962C8B-B14F-4D97-AF65-F5344CB8AC3E}">
        <p14:creationId xmlns:p14="http://schemas.microsoft.com/office/powerpoint/2010/main" val="30689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496683"/>
            <a:ext cx="8475134" cy="43961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For Students</a:t>
            </a:r>
            <a:r>
              <a:rPr lang="en-US" sz="2400" dirty="0"/>
              <a:t>: offered to students attending an accredited college or university and studying project management or a related field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For Teachers</a:t>
            </a:r>
            <a:r>
              <a:rPr lang="en-US" sz="2400" dirty="0"/>
              <a:t>: offered to primary and secondary school teachers to help enhance the learning experience in their classrooms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For Nonprofits and </a:t>
            </a:r>
            <a:r>
              <a:rPr lang="en-US" sz="2400" b="1" dirty="0" smtClean="0"/>
              <a:t>NGO Staff</a:t>
            </a:r>
            <a:r>
              <a:rPr lang="en-US" sz="2400" dirty="0" smtClean="0"/>
              <a:t>: </a:t>
            </a:r>
            <a:r>
              <a:rPr lang="en-US" sz="2400" dirty="0"/>
              <a:t>offered to employees of nonprofit and NGOs to improve their effectiveness and efficiency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/>
              <a:t>For Professional Development</a:t>
            </a:r>
            <a:r>
              <a:rPr lang="en-US" sz="2400" dirty="0"/>
              <a:t>: offered to any professional who wishes to improve their professional capabilities</a:t>
            </a:r>
          </a:p>
        </p:txBody>
      </p:sp>
      <p:pic>
        <p:nvPicPr>
          <p:cNvPr id="9" name="Picture 8" descr="Schermata 2016-04-07 alle 08.1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14300"/>
            <a:ext cx="9131300" cy="8890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825500" y="1003300"/>
            <a:ext cx="1117600" cy="330200"/>
          </a:xfrm>
          <a:prstGeom prst="downArrow">
            <a:avLst/>
          </a:prstGeom>
          <a:solidFill>
            <a:srgbClr val="DF6D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399" y="6099924"/>
            <a:ext cx="5765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http://pmief.org/scholarships-grants-and-awards/scholarships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20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373"/>
            <a:ext cx="8229600" cy="5255172"/>
          </a:xfrm>
        </p:spPr>
        <p:txBody>
          <a:bodyPr>
            <a:noAutofit/>
          </a:bodyPr>
          <a:lstStyle/>
          <a:p>
            <a:pPr marL="571500" indent="-571500">
              <a:spcBef>
                <a:spcPts val="15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en-US" sz="2800" b="1" dirty="0"/>
              <a:t>Learn</a:t>
            </a:r>
            <a:r>
              <a:rPr lang="en-US" sz="2800" dirty="0"/>
              <a:t> about PMIEF as an organization and a key partner for social good programs</a:t>
            </a:r>
          </a:p>
          <a:p>
            <a:pPr marL="571500" indent="-571500">
              <a:spcBef>
                <a:spcPts val="15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en-US" sz="2800" b="1" dirty="0"/>
              <a:t>Explore</a:t>
            </a:r>
            <a:r>
              <a:rPr lang="en-US" sz="2800" dirty="0"/>
              <a:t> a wide range of possibilities of social good programs to added to the core chapter services</a:t>
            </a:r>
          </a:p>
          <a:p>
            <a:pPr marL="571500" indent="-571500">
              <a:spcBef>
                <a:spcPts val="15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en-US" sz="2800" b="1" dirty="0" smtClean="0"/>
              <a:t>Learn</a:t>
            </a:r>
            <a:r>
              <a:rPr lang="en-US" sz="2800" dirty="0" smtClean="0"/>
              <a:t> </a:t>
            </a:r>
            <a:r>
              <a:rPr lang="en-US" sz="2800" dirty="0"/>
              <a:t>the value of social good for project managers (beyond PDU) and chapters</a:t>
            </a:r>
          </a:p>
          <a:p>
            <a:pPr marL="571500" indent="-571500">
              <a:spcBef>
                <a:spcPts val="15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en-US" sz="2800" b="1" dirty="0" smtClean="0"/>
              <a:t>Explore </a:t>
            </a:r>
            <a:r>
              <a:rPr lang="en-US" sz="2800" dirty="0"/>
              <a:t>how to build or strengthen the chapter mission and the strategy for social good</a:t>
            </a:r>
          </a:p>
          <a:p>
            <a:pPr marL="571500" indent="-571500">
              <a:spcBef>
                <a:spcPts val="1500"/>
              </a:spcBef>
              <a:buFont typeface="Wingdings" charset="2"/>
              <a:buChar char=""/>
            </a:pPr>
            <a:endParaRPr lang="en-US" sz="2800" dirty="0"/>
          </a:p>
          <a:p>
            <a:pPr>
              <a:spcBef>
                <a:spcPts val="1500"/>
              </a:spcBef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54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496683"/>
            <a:ext cx="8475134" cy="4294518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en-US" sz="2400" b="1" dirty="0"/>
              <a:t>Non-profit (NGOs) Grants</a:t>
            </a:r>
            <a:r>
              <a:rPr lang="en-US" sz="2400" dirty="0"/>
              <a:t>: PMIEF advances its mission through the funding of projects that:</a:t>
            </a:r>
          </a:p>
          <a:p>
            <a:pPr marL="352425" indent="-352425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200" dirty="0"/>
              <a:t>raise awareness of project management in global &amp; local communities</a:t>
            </a:r>
          </a:p>
          <a:p>
            <a:pPr marL="352425" indent="-352425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200" dirty="0"/>
              <a:t>introduce and promote the use of project management as a life skill</a:t>
            </a:r>
          </a:p>
          <a:p>
            <a:pPr marL="352425" indent="-352425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200" dirty="0"/>
              <a:t>encourage new ventures related to project management</a:t>
            </a:r>
          </a:p>
          <a:p>
            <a:pPr marL="352425" indent="-352425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200" dirty="0"/>
              <a:t>assure long-term sustainability of humanitarian projects</a:t>
            </a:r>
          </a:p>
          <a:p>
            <a:pPr marL="352425" indent="-352425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200" dirty="0"/>
              <a:t>recognize leadership in project management 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endParaRPr lang="en-US" sz="2400" dirty="0"/>
          </a:p>
        </p:txBody>
      </p:sp>
      <p:pic>
        <p:nvPicPr>
          <p:cNvPr id="9" name="Picture 8" descr="Schermata 2016-04-07 alle 08.1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14300"/>
            <a:ext cx="9131300" cy="8890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3962400" y="1003300"/>
            <a:ext cx="1117600" cy="330200"/>
          </a:xfrm>
          <a:prstGeom prst="downArrow">
            <a:avLst/>
          </a:prstGeom>
          <a:solidFill>
            <a:srgbClr val="DF6D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1799" y="6166826"/>
            <a:ext cx="4483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http://pmief.org/scholarships-grants-and-awards/grants</a:t>
            </a:r>
            <a:r>
              <a:rPr lang="en-US" sz="1400" dirty="0"/>
              <a:t> </a:t>
            </a:r>
            <a:endParaRPr lang="en-US" sz="1400"/>
          </a:p>
        </p:txBody>
      </p:sp>
      <p:grpSp>
        <p:nvGrpSpPr>
          <p:cNvPr id="11" name="Group 10"/>
          <p:cNvGrpSpPr/>
          <p:nvPr/>
        </p:nvGrpSpPr>
        <p:grpSpPr>
          <a:xfrm>
            <a:off x="536221" y="4651023"/>
            <a:ext cx="8631139" cy="1360311"/>
            <a:chOff x="536221" y="4651023"/>
            <a:chExt cx="8631139" cy="1360311"/>
          </a:xfrm>
        </p:grpSpPr>
        <p:pic>
          <p:nvPicPr>
            <p:cNvPr id="4" name="Picture 3" descr="Schermata 2016-05-16 alle 13.51.4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445" y="4651023"/>
              <a:ext cx="1145525" cy="1360311"/>
            </a:xfrm>
            <a:prstGeom prst="rect">
              <a:avLst/>
            </a:prstGeom>
          </p:spPr>
        </p:pic>
        <p:pic>
          <p:nvPicPr>
            <p:cNvPr id="5" name="Picture 4" descr="Schermata 2016-05-16 alle 13.51.24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03" y="4713112"/>
              <a:ext cx="1131123" cy="1087968"/>
            </a:xfrm>
            <a:prstGeom prst="rect">
              <a:avLst/>
            </a:prstGeom>
          </p:spPr>
        </p:pic>
        <p:pic>
          <p:nvPicPr>
            <p:cNvPr id="7" name="Picture 6" descr="Schermata 2016-05-16 alle 13.52.17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7759" y="4882443"/>
              <a:ext cx="1669601" cy="554567"/>
            </a:xfrm>
            <a:prstGeom prst="rect">
              <a:avLst/>
            </a:prstGeom>
          </p:spPr>
        </p:pic>
        <p:sp>
          <p:nvSpPr>
            <p:cNvPr id="2" name="Right Arrow 1"/>
            <p:cNvSpPr/>
            <p:nvPr/>
          </p:nvSpPr>
          <p:spPr>
            <a:xfrm>
              <a:off x="536221" y="4755445"/>
              <a:ext cx="4628445" cy="1255889"/>
            </a:xfrm>
            <a:prstGeom prst="rightArrow">
              <a:avLst>
                <a:gd name="adj1" fmla="val 6123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Special 2015 Nonprofit Grant Initiative: </a:t>
              </a:r>
              <a:br>
                <a:rPr lang="en-US" dirty="0"/>
              </a:br>
              <a:r>
                <a:rPr lang="en-US" dirty="0"/>
                <a:t>Disaster Management Grants Initiative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0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8" y="1434336"/>
            <a:ext cx="8610601" cy="4815295"/>
          </a:xfrm>
        </p:spPr>
        <p:txBody>
          <a:bodyPr>
            <a:noAutofit/>
          </a:bodyPr>
          <a:lstStyle/>
          <a:p>
            <a:pPr>
              <a:spcBef>
                <a:spcPts val="3500"/>
              </a:spcBef>
              <a:spcAft>
                <a:spcPts val="0"/>
              </a:spcAft>
            </a:pPr>
            <a:r>
              <a:rPr lang="en-US" sz="2300" b="1" dirty="0"/>
              <a:t>The James R. Snyder International Student Paper (ISPY) of the Year: </a:t>
            </a:r>
            <a:r>
              <a:rPr lang="en-US" sz="2300" dirty="0"/>
              <a:t>available to undergraduate and graduate students for research papers</a:t>
            </a:r>
          </a:p>
          <a:p>
            <a:pPr>
              <a:spcBef>
                <a:spcPts val="3500"/>
              </a:spcBef>
              <a:spcAft>
                <a:spcPts val="0"/>
              </a:spcAft>
            </a:pPr>
            <a:r>
              <a:rPr lang="en-US" sz="2300" b="1" dirty="0"/>
              <a:t>The Donald S. Barrie Award</a:t>
            </a:r>
            <a:r>
              <a:rPr lang="en-US" sz="2300" dirty="0"/>
              <a:t>: available to undergraduate and graduate students and practitioners for research papers focused on PPPM</a:t>
            </a:r>
          </a:p>
          <a:p>
            <a:pPr>
              <a:spcBef>
                <a:spcPts val="3500"/>
              </a:spcBef>
              <a:spcAft>
                <a:spcPts val="0"/>
              </a:spcAft>
            </a:pPr>
            <a:r>
              <a:rPr lang="en-US" sz="2300" b="1" dirty="0"/>
              <a:t>The Kerzner Award</a:t>
            </a:r>
            <a:r>
              <a:rPr lang="en-US" sz="2300" dirty="0"/>
              <a:t>: available to project managers who most emulate the professional dedication and excellence of Dr. Harold Kerzner</a:t>
            </a:r>
          </a:p>
          <a:p>
            <a:pPr>
              <a:spcBef>
                <a:spcPts val="3500"/>
              </a:spcBef>
              <a:spcAft>
                <a:spcPts val="0"/>
              </a:spcAft>
            </a:pPr>
            <a:r>
              <a:rPr lang="en-US" sz="2300" b="1" dirty="0"/>
              <a:t>Community Advancement Through Project Management Award</a:t>
            </a:r>
            <a:r>
              <a:rPr lang="en-US" sz="2300" dirty="0"/>
              <a:t>: for Corporations/Government Agencies, PMI Chapters</a:t>
            </a:r>
            <a:r>
              <a:rPr lang="en-US" sz="2300" dirty="0" smtClean="0"/>
              <a:t>, and individual PMs who transfer PM knowledge to a nonprofit organization’s staff</a:t>
            </a:r>
          </a:p>
          <a:p>
            <a:pPr>
              <a:spcBef>
                <a:spcPts val="3500"/>
              </a:spcBef>
              <a:spcAft>
                <a:spcPts val="0"/>
              </a:spcAft>
            </a:pPr>
            <a:endParaRPr lang="en-US" sz="2300" dirty="0"/>
          </a:p>
        </p:txBody>
      </p:sp>
      <p:pic>
        <p:nvPicPr>
          <p:cNvPr id="10" name="Picture 9" descr="Schermata 2016-04-07 alle 08.1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14300"/>
            <a:ext cx="9131300" cy="8890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7086600" y="990600"/>
            <a:ext cx="1117600" cy="330200"/>
          </a:xfrm>
          <a:prstGeom prst="downArrow">
            <a:avLst/>
          </a:prstGeom>
          <a:solidFill>
            <a:srgbClr val="DF6D1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098" y="61834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4"/>
              </a:rPr>
              <a:t>http://pmief.org/scholarships-grants-and-awards/awards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447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dirty="0"/>
              <a:t>Learning Resources </a:t>
            </a:r>
            <a:r>
              <a:rPr lang="en-US" sz="3100" dirty="0"/>
              <a:t>available through PMIEF website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30200" y="990600"/>
            <a:ext cx="2079626" cy="5613400"/>
            <a:chOff x="330200" y="990600"/>
            <a:chExt cx="2079626" cy="5613400"/>
          </a:xfrm>
        </p:grpSpPr>
        <p:pic>
          <p:nvPicPr>
            <p:cNvPr id="3" name="Picture 2" descr="Schermata 2016-03-29 alle 11.52.4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1" y="3060700"/>
              <a:ext cx="2047875" cy="1752600"/>
            </a:xfrm>
            <a:prstGeom prst="rect">
              <a:avLst/>
            </a:prstGeom>
          </p:spPr>
        </p:pic>
        <p:pic>
          <p:nvPicPr>
            <p:cNvPr id="4" name="Picture 3" descr="Schermata 2016-03-29 alle 11.52.5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4870450"/>
              <a:ext cx="2038350" cy="1733550"/>
            </a:xfrm>
            <a:prstGeom prst="rect">
              <a:avLst/>
            </a:prstGeom>
          </p:spPr>
        </p:pic>
        <p:pic>
          <p:nvPicPr>
            <p:cNvPr id="6" name="Picture 5" descr="Schermata 2016-03-29 alle 11.53.0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1" y="990600"/>
              <a:ext cx="2028825" cy="196215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2146301" y="1282700"/>
            <a:ext cx="7010399" cy="4487204"/>
            <a:chOff x="2146301" y="1282700"/>
            <a:chExt cx="7010399" cy="4487204"/>
          </a:xfrm>
        </p:grpSpPr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3524416" y="2717036"/>
              <a:ext cx="243705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Careers in Project</a:t>
              </a:r>
            </a:p>
            <a:p>
              <a:pPr algn="ctr">
                <a:defRPr/>
              </a:pP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Management</a:t>
              </a:r>
              <a:endParaRPr lang="en-US" sz="1300" b="1" i="1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7227653" y="2705794"/>
              <a:ext cx="192904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Project Management</a:t>
              </a:r>
            </a:p>
            <a:p>
              <a:pPr algn="ctr">
                <a:defRPr/>
              </a:pPr>
              <a:r>
                <a:rPr lang="en-US" sz="1300" b="1" i="1" dirty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Skills </a:t>
              </a: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for Life</a:t>
              </a:r>
              <a:endParaRPr lang="en-US" sz="1300" b="1" i="1" baseline="30000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27" name="TextBox 43"/>
            <p:cNvSpPr txBox="1">
              <a:spLocks noChangeArrowheads="1"/>
            </p:cNvSpPr>
            <p:nvPr/>
          </p:nvSpPr>
          <p:spPr bwMode="auto">
            <a:xfrm>
              <a:off x="5469427" y="5267484"/>
              <a:ext cx="183307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b="1" i="1" dirty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Project Management </a:t>
              </a:r>
            </a:p>
            <a:p>
              <a:pPr algn="ctr">
                <a:defRPr/>
              </a:pPr>
              <a:r>
                <a:rPr lang="en-US" sz="1300" b="1" i="1" dirty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for </a:t>
              </a: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Nonprofits</a:t>
              </a:r>
              <a:endParaRPr lang="en-US" sz="1300" b="1" i="1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28" name="TextBox 44"/>
            <p:cNvSpPr txBox="1">
              <a:spLocks noChangeArrowheads="1"/>
            </p:cNvSpPr>
            <p:nvPr/>
          </p:nvSpPr>
          <p:spPr bwMode="auto">
            <a:xfrm>
              <a:off x="7100942" y="5265364"/>
              <a:ext cx="196104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b="1" i="1" dirty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PM </a:t>
              </a: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Youth Fiction </a:t>
              </a:r>
            </a:p>
            <a:p>
              <a:pPr algn="ctr">
                <a:defRPr/>
              </a:pP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Books</a:t>
              </a:r>
              <a:endParaRPr lang="en-US" sz="1300" b="1" i="1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29" name="TextBox 24"/>
            <p:cNvSpPr txBox="1">
              <a:spLocks noChangeArrowheads="1"/>
            </p:cNvSpPr>
            <p:nvPr/>
          </p:nvSpPr>
          <p:spPr bwMode="auto">
            <a:xfrm>
              <a:off x="2146301" y="5277461"/>
              <a:ext cx="208138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Project Management Toolkit for  Youth</a:t>
              </a:r>
              <a:endParaRPr lang="en-US" sz="1300" b="1" i="1" baseline="30000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30" name="TextBox 43"/>
            <p:cNvSpPr txBox="1">
              <a:spLocks noChangeArrowheads="1"/>
            </p:cNvSpPr>
            <p:nvPr/>
          </p:nvSpPr>
          <p:spPr bwMode="auto">
            <a:xfrm>
              <a:off x="4027962" y="5264761"/>
              <a:ext cx="152301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Case-</a:t>
              </a:r>
              <a:r>
                <a:rPr lang="en-US" sz="1300" b="1" i="1" dirty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Studies on </a:t>
              </a: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PM Programs</a:t>
              </a:r>
              <a:endParaRPr lang="en-US" sz="1300" b="1" i="1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sp>
          <p:nvSpPr>
            <p:cNvPr id="31" name="TextBox 2"/>
            <p:cNvSpPr txBox="1">
              <a:spLocks noChangeArrowheads="1"/>
            </p:cNvSpPr>
            <p:nvPr/>
          </p:nvSpPr>
          <p:spPr bwMode="auto">
            <a:xfrm>
              <a:off x="2363728" y="2729240"/>
              <a:ext cx="149715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PM Toolkit </a:t>
              </a:r>
            </a:p>
            <a:p>
              <a:pPr algn="ctr">
                <a:defRPr/>
              </a:pPr>
              <a:r>
                <a:rPr lang="en-US" sz="1300" b="1" i="1" dirty="0" smtClean="0">
                  <a:solidFill>
                    <a:srgbClr val="005A9B"/>
                  </a:solidFill>
                  <a:ea typeface="ＭＳ Ｐゴシック" pitchFamily="1" charset="-128"/>
                  <a:cs typeface="Arial" charset="0"/>
                </a:rPr>
                <a:t>for Teachers</a:t>
              </a:r>
              <a:endParaRPr lang="en-US" sz="1300" b="1" i="1" baseline="30000" dirty="0">
                <a:solidFill>
                  <a:srgbClr val="005A9B"/>
                </a:solidFill>
                <a:ea typeface="ＭＳ Ｐゴシック" pitchFamily="1" charset="-128"/>
                <a:cs typeface="Arial" charset="0"/>
              </a:endParaRPr>
            </a:p>
          </p:txBody>
        </p:sp>
        <p:pic>
          <p:nvPicPr>
            <p:cNvPr id="32" name="Picture 3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476500" y="1282700"/>
              <a:ext cx="1297083" cy="1453358"/>
            </a:xfrm>
            <a:prstGeom prst="rect">
              <a:avLst/>
            </a:prstGeom>
            <a:ln w="3175">
              <a:solidFill>
                <a:srgbClr val="D9D9D9"/>
              </a:solidFill>
            </a:ln>
          </p:spPr>
        </p:pic>
        <p:pic>
          <p:nvPicPr>
            <p:cNvPr id="33" name="Picture 3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362" y="1308099"/>
              <a:ext cx="1200165" cy="1396661"/>
            </a:xfrm>
            <a:prstGeom prst="rect">
              <a:avLst/>
            </a:prstGeom>
            <a:ln w="3175">
              <a:solidFill>
                <a:srgbClr val="D9D9D9"/>
              </a:solidFill>
            </a:ln>
          </p:spPr>
        </p:pic>
        <p:pic>
          <p:nvPicPr>
            <p:cNvPr id="34" name="Picture 3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401" y="1282700"/>
              <a:ext cx="1226084" cy="1410394"/>
            </a:xfrm>
            <a:prstGeom prst="rect">
              <a:avLst/>
            </a:prstGeom>
            <a:ln w="3175">
              <a:solidFill>
                <a:srgbClr val="D9D9D9"/>
              </a:solidFill>
            </a:ln>
          </p:spPr>
        </p:pic>
        <p:pic>
          <p:nvPicPr>
            <p:cNvPr id="35" name="Picture 3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586322" y="3616531"/>
              <a:ext cx="1187106" cy="1591595"/>
            </a:xfrm>
            <a:prstGeom prst="rect">
              <a:avLst/>
            </a:prstGeom>
            <a:ln>
              <a:solidFill>
                <a:srgbClr val="D9D9D9"/>
              </a:solidFill>
            </a:ln>
          </p:spPr>
        </p:pic>
        <p:pic>
          <p:nvPicPr>
            <p:cNvPr id="36" name="Picture 3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49" t="30222" r="48151" b="27467"/>
            <a:stretch>
              <a:fillRect/>
            </a:stretch>
          </p:blipFill>
          <p:spPr bwMode="auto">
            <a:xfrm>
              <a:off x="5727097" y="3544652"/>
              <a:ext cx="1267377" cy="1658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5329727" y="2685258"/>
              <a:ext cx="217597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i="1" dirty="0">
                  <a:solidFill>
                    <a:srgbClr val="005A9B"/>
                  </a:solidFill>
                </a:rPr>
                <a:t>Projects from the future: </a:t>
              </a:r>
            </a:p>
            <a:p>
              <a:pPr algn="ctr"/>
              <a:r>
                <a:rPr lang="en-US" sz="1300" b="1" i="1" dirty="0">
                  <a:solidFill>
                    <a:srgbClr val="005A9B"/>
                  </a:solidFill>
                </a:rPr>
                <a:t>Kit for Primary Schools </a:t>
              </a:r>
            </a:p>
          </p:txBody>
        </p:sp>
        <p:pic>
          <p:nvPicPr>
            <p:cNvPr id="38" name="Picture 37" descr="photo of projects from the future cover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818" y="1295400"/>
              <a:ext cx="1298420" cy="1397694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" descr="Cover of the Leonardo da Vinci Primary School Case Study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062" y="3594513"/>
              <a:ext cx="1202757" cy="1653944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Covers of Project Management Fiction Books for Students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606" y="3578891"/>
              <a:ext cx="1175593" cy="1590491"/>
            </a:xfrm>
            <a:prstGeom prst="rect">
              <a:avLst/>
            </a:prstGeom>
            <a:noFill/>
            <a:ln w="9525">
              <a:solidFill>
                <a:srgbClr val="D9D9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81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to sign for PMIEF’s </a:t>
            </a:r>
            <a:r>
              <a:rPr lang="en-US" b="1" dirty="0" smtClean="0"/>
              <a:t>e-Newsletter 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601980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DF6D1F"/>
                </a:solidFill>
              </a:rPr>
              <a:t>Sign up on PMIEF.org </a:t>
            </a:r>
            <a:r>
              <a:rPr lang="en-US" sz="1600" b="1" dirty="0">
                <a:solidFill>
                  <a:srgbClr val="DF6D1F"/>
                </a:solidFill>
                <a:sym typeface="Wingdings"/>
              </a:rPr>
              <a:t> </a:t>
            </a:r>
            <a:r>
              <a:rPr lang="en-US" sz="1600" dirty="0">
                <a:hlinkClick r:id="rId3"/>
              </a:rPr>
              <a:t>http://pmief.org/#newsletter-signup</a:t>
            </a:r>
            <a:endParaRPr lang="en-US" sz="1600" dirty="0"/>
          </a:p>
        </p:txBody>
      </p:sp>
      <p:pic>
        <p:nvPicPr>
          <p:cNvPr id="7" name="Picture 6" descr="Schermata 2017-05-17 alle 16.07.1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3"/>
            <a:ext cx="9144000" cy="512871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04000" y="711203"/>
            <a:ext cx="1145846" cy="392512"/>
          </a:xfrm>
          <a:prstGeom prst="ellipse">
            <a:avLst/>
          </a:prstGeom>
          <a:noFill/>
          <a:ln>
            <a:solidFill>
              <a:srgbClr val="DF6D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but not least: What </a:t>
            </a:r>
            <a:r>
              <a:rPr lang="en-US" b="1" dirty="0"/>
              <a:t>you can give </a:t>
            </a:r>
            <a:r>
              <a:rPr lang="en-US" dirty="0"/>
              <a:t>to the PMIEF?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67491" y="5765811"/>
            <a:ext cx="5642791" cy="91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747A"/>
              </a:buClr>
              <a:buNone/>
            </a:pPr>
            <a:r>
              <a:rPr lang="en-US" sz="1600" i="1" dirty="0">
                <a:latin typeface="+mj-lt"/>
              </a:rPr>
              <a:t>“You can give without loving, but you cannot love without giving”.</a:t>
            </a:r>
          </a:p>
          <a:p>
            <a:pPr marL="0" indent="0" eaLnBrk="1" hangingPunct="1">
              <a:lnSpc>
                <a:spcPct val="100000"/>
              </a:lnSpc>
              <a:spcBef>
                <a:spcPts val="300"/>
              </a:spcBef>
              <a:buClr>
                <a:srgbClr val="00747A"/>
              </a:buClr>
              <a:buNone/>
            </a:pPr>
            <a:r>
              <a:rPr lang="en-US" sz="1600" i="1" dirty="0">
                <a:latin typeface="+mj-lt"/>
              </a:rPr>
              <a:t>   Amy W. Carmichael (Protestant Christian missionary in India)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73201" y="837827"/>
            <a:ext cx="6299199" cy="4915284"/>
            <a:chOff x="1473201" y="837827"/>
            <a:chExt cx="6299199" cy="4915284"/>
          </a:xfrm>
        </p:grpSpPr>
        <p:pic>
          <p:nvPicPr>
            <p:cNvPr id="3" name="Picture 2" descr="Schermata 2016-03-29 alle 12.25.1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201" y="837827"/>
              <a:ext cx="6299199" cy="4915284"/>
            </a:xfrm>
            <a:prstGeom prst="rect">
              <a:avLst/>
            </a:prstGeom>
            <a:ln>
              <a:solidFill>
                <a:srgbClr val="D9D9D9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6540500" y="1270000"/>
              <a:ext cx="927100" cy="127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5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432"/>
            <a:ext cx="8610600" cy="910897"/>
          </a:xfrm>
        </p:spPr>
        <p:txBody>
          <a:bodyPr/>
          <a:lstStyle/>
          <a:p>
            <a:r>
              <a:rPr lang="en-US" sz="2700" dirty="0"/>
              <a:t>Thanks for </a:t>
            </a:r>
            <a:r>
              <a:rPr lang="en-US" sz="2700" dirty="0" smtClean="0"/>
              <a:t>your interest in learning more about PMIEF. Together we can do great things!</a:t>
            </a:r>
            <a:endParaRPr lang="en-US" sz="2700" dirty="0"/>
          </a:p>
        </p:txBody>
      </p:sp>
      <p:pic>
        <p:nvPicPr>
          <p:cNvPr id="3" name="Picture 2" descr="Schermata 2017-05-17 alle 16.16.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41085"/>
            <a:ext cx="7975600" cy="423158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84336" y="4639037"/>
            <a:ext cx="3073269" cy="1304563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spcAft>
                <a:spcPts val="1000"/>
              </a:spcAft>
              <a:buSzPct val="80000"/>
              <a:buFont typeface="Arial"/>
              <a:buNone/>
              <a:defRPr sz="2000" kern="120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  <a:lvl2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Walter Ginevri</a:t>
            </a:r>
            <a:r>
              <a:rPr lang="en-US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PMI Fellow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PMIEF Board of Directors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chemeClr val="bg1">
                    <a:lumMod val="75000"/>
                    <a:lumOff val="25000"/>
                  </a:schemeClr>
                </a:solidFill>
                <a:hlinkClick r:id="rId4"/>
              </a:rPr>
              <a:t>walter.ginevri@bod.pmief.org</a:t>
            </a:r>
            <a:endParaRPr lang="en-US" sz="16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agenda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6494" y="1343524"/>
            <a:ext cx="8229600" cy="5255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spcAft>
                <a:spcPts val="1000"/>
              </a:spcAft>
              <a:buSzPct val="80000"/>
              <a:buFont typeface="Arial"/>
              <a:buNone/>
              <a:defRPr sz="2000" kern="120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  <a:lvl2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en-US" sz="3200" b="1" dirty="0"/>
              <a:t>Why</a:t>
            </a:r>
            <a:r>
              <a:rPr lang="en-US" sz="3200" dirty="0"/>
              <a:t> partner with </a:t>
            </a:r>
            <a:r>
              <a:rPr lang="en-US" sz="3200" dirty="0" smtClean="0"/>
              <a:t>PMIEF</a:t>
            </a:r>
            <a:r>
              <a:rPr lang="en-US" sz="3200" dirty="0"/>
              <a:t>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en-US" sz="3200" b="1" dirty="0"/>
              <a:t>How</a:t>
            </a:r>
            <a:r>
              <a:rPr lang="en-US" sz="3200" dirty="0"/>
              <a:t> </a:t>
            </a:r>
            <a:r>
              <a:rPr lang="en-US" sz="3200" dirty="0" smtClean="0"/>
              <a:t>PMIEF </a:t>
            </a:r>
            <a:r>
              <a:rPr lang="en-US" sz="3200" dirty="0"/>
              <a:t>will support you?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en-US" sz="3200" b="1" dirty="0"/>
              <a:t>What</a:t>
            </a:r>
            <a:r>
              <a:rPr lang="en-US" sz="3200" dirty="0"/>
              <a:t> </a:t>
            </a:r>
            <a:r>
              <a:rPr lang="en-US" sz="3200" dirty="0" smtClean="0"/>
              <a:t>PMIEF </a:t>
            </a:r>
            <a:r>
              <a:rPr lang="en-US" sz="3200" dirty="0"/>
              <a:t>will give to you?</a:t>
            </a:r>
          </a:p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"/>
            </a:pPr>
            <a:endParaRPr lang="en-US" sz="3200" dirty="0"/>
          </a:p>
          <a:p>
            <a:pPr>
              <a:spcBef>
                <a:spcPts val="4000"/>
              </a:spcBef>
              <a:spcAft>
                <a:spcPts val="4000"/>
              </a:spcAft>
            </a:pPr>
            <a:r>
              <a:rPr lang="en-US" sz="3200" dirty="0"/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6494" y="1343524"/>
            <a:ext cx="8229600" cy="52551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400"/>
              </a:spcBef>
              <a:spcAft>
                <a:spcPts val="1000"/>
              </a:spcAft>
              <a:buSzPct val="80000"/>
              <a:buFont typeface="Arial"/>
              <a:buNone/>
              <a:defRPr sz="2000" kern="1200">
                <a:solidFill>
                  <a:srgbClr val="0065BD"/>
                </a:solidFill>
                <a:latin typeface="+mn-lt"/>
                <a:ea typeface="+mn-ea"/>
                <a:cs typeface="+mn-cs"/>
              </a:defRPr>
            </a:lvl1pPr>
            <a:lvl2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69913" indent="-114300" algn="l" defTabSz="914400" rtl="0" eaLnBrk="1" latinLnBrk="0" hangingPunct="1">
              <a:spcBef>
                <a:spcPts val="400"/>
              </a:spcBef>
              <a:spcAft>
                <a:spcPts val="600"/>
              </a:spcAft>
              <a:buSzPct val="50000"/>
              <a:buFont typeface="Arial"/>
              <a:buChar char="•"/>
              <a:defRPr sz="170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Bef>
                <a:spcPts val="4000"/>
              </a:spcBef>
              <a:spcAft>
                <a:spcPts val="4000"/>
              </a:spcAft>
              <a:buFont typeface="Wingdings" charset="2"/>
              <a:buChar char="ü"/>
            </a:pPr>
            <a:r>
              <a:rPr lang="en-US" sz="3200" b="1" dirty="0">
                <a:solidFill>
                  <a:srgbClr val="FF6600"/>
                </a:solidFill>
              </a:rPr>
              <a:t>Why</a:t>
            </a:r>
            <a:r>
              <a:rPr lang="en-US" sz="3200" dirty="0">
                <a:solidFill>
                  <a:srgbClr val="FF6600"/>
                </a:solidFill>
              </a:rPr>
              <a:t> partner with </a:t>
            </a:r>
            <a:r>
              <a:rPr lang="en-US" sz="3200" dirty="0" smtClean="0">
                <a:solidFill>
                  <a:srgbClr val="FF6600"/>
                </a:solidFill>
              </a:rPr>
              <a:t>PMIEF</a:t>
            </a:r>
            <a:r>
              <a:rPr lang="en-US" sz="3200" dirty="0">
                <a:solidFill>
                  <a:srgbClr val="FF6600"/>
                </a:solidFill>
              </a:rPr>
              <a:t>?</a:t>
            </a:r>
          </a:p>
          <a:p>
            <a:pPr>
              <a:spcBef>
                <a:spcPts val="4000"/>
              </a:spcBef>
              <a:spcAft>
                <a:spcPts val="4000"/>
              </a:spcAft>
            </a:pPr>
            <a:endParaRPr lang="en-US" sz="3200" dirty="0"/>
          </a:p>
          <a:p>
            <a:pPr>
              <a:spcBef>
                <a:spcPts val="4000"/>
              </a:spcBef>
              <a:spcAft>
                <a:spcPts val="4000"/>
              </a:spcAft>
            </a:pPr>
            <a:r>
              <a:rPr lang="en-US" sz="3200" dirty="0"/>
              <a:t> </a:t>
            </a:r>
          </a:p>
        </p:txBody>
      </p:sp>
      <p:pic>
        <p:nvPicPr>
          <p:cNvPr id="6" name="Picture 5" descr="Schermata 2016-06-18 alle 08.2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464676"/>
            <a:ext cx="2766215" cy="26064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0533" y="3974022"/>
            <a:ext cx="19994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The Golden Circle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(source: Simon Sinek)</a:t>
            </a:r>
          </a:p>
        </p:txBody>
      </p:sp>
    </p:spTree>
    <p:extLst>
      <p:ext uri="{BB962C8B-B14F-4D97-AF65-F5344CB8AC3E}">
        <p14:creationId xmlns:p14="http://schemas.microsoft.com/office/powerpoint/2010/main" val="30009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PMIEF?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80000" y="910897"/>
            <a:ext cx="3987800" cy="3893589"/>
            <a:chOff x="60248" y="1164055"/>
            <a:chExt cx="5372364" cy="5372364"/>
          </a:xfrm>
        </p:grpSpPr>
        <p:pic>
          <p:nvPicPr>
            <p:cNvPr id="6" name="Picture 2" descr="C:\Users\Debra\AppData\Local\Microsoft\Windows\Temporary Internet Files\Low\Content.IE5\TNKQZ8MI\MC90043806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248" y="1164055"/>
              <a:ext cx="5372364" cy="537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1449432" y="2378738"/>
              <a:ext cx="2763979" cy="2763979"/>
              <a:chOff x="1449432" y="2378738"/>
              <a:chExt cx="2763979" cy="2763979"/>
            </a:xfrm>
          </p:grpSpPr>
          <p:pic>
            <p:nvPicPr>
              <p:cNvPr id="7" name="Picture 2" descr="C:\Users\Debra\AppData\Local\Microsoft\Windows\Temporary Internet Files\Low\Content.IE5\TNKQZ8MI\MC900438068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9432" y="2378738"/>
                <a:ext cx="2763979" cy="2763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val 7"/>
              <p:cNvSpPr/>
              <p:nvPr/>
            </p:nvSpPr>
            <p:spPr>
              <a:xfrm>
                <a:off x="2035212" y="2871263"/>
                <a:ext cx="1718663" cy="1446738"/>
              </a:xfrm>
              <a:prstGeom prst="ellipse">
                <a:avLst/>
              </a:prstGeom>
              <a:solidFill>
                <a:schemeClr val="accent6">
                  <a:lumMod val="75000"/>
                  <a:alpha val="88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contrasting" dir="t">
                    <a:rot lat="0" lon="0" rev="4500000"/>
                  </a:lightRig>
                </a:scene3d>
                <a:sp3d contourW="6350" prstMaterial="metal"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nb-NO" sz="1500" b="1" cap="all" dirty="0">
                    <a:ln w="0"/>
                    <a:solidFill>
                      <a:schemeClr val="tx1"/>
                    </a:solidFill>
                    <a:effectLst/>
                  </a:rPr>
                  <a:t>PMI  </a:t>
                </a:r>
              </a:p>
              <a:p>
                <a:pPr algn="ctr"/>
                <a:r>
                  <a:rPr lang="nb-NO" sz="1500" b="1" cap="all" dirty="0">
                    <a:ln w="0"/>
                    <a:solidFill>
                      <a:schemeClr val="tx1"/>
                    </a:solidFill>
                    <a:effectLst/>
                  </a:rPr>
                  <a:t>51 million</a:t>
                </a:r>
              </a:p>
              <a:p>
                <a:pPr algn="ctr"/>
                <a:r>
                  <a:rPr lang="nb-NO" sz="1500" b="1" cap="all" dirty="0">
                    <a:ln w="0"/>
                    <a:solidFill>
                      <a:schemeClr val="tx1"/>
                    </a:solidFill>
                    <a:effectLst/>
                  </a:rPr>
                  <a:t>PMs</a:t>
                </a:r>
              </a:p>
            </p:txBody>
          </p:sp>
        </p:grpSp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813776" y="4606932"/>
            <a:ext cx="2794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08510"/>
                </a:solidFill>
                <a:latin typeface="+mj-lt"/>
                <a:cs typeface="Arial" charset="0"/>
              </a:rPr>
              <a:t>PMIEF</a:t>
            </a:r>
          </a:p>
          <a:p>
            <a:pPr algn="ctr"/>
            <a:r>
              <a:rPr lang="en-US" sz="2800" b="1" dirty="0">
                <a:solidFill>
                  <a:srgbClr val="0065BD"/>
                </a:solidFill>
              </a:rPr>
              <a:t>7 billion people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3089" y="1181928"/>
            <a:ext cx="4763911" cy="5255172"/>
          </a:xfrm>
        </p:spPr>
        <p:txBody>
          <a:bodyPr>
            <a:noAutofit/>
          </a:bodyPr>
          <a:lstStyle/>
          <a:p>
            <a:pPr marL="450850" indent="-450850">
              <a:spcBef>
                <a:spcPts val="20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en-US" sz="2800" dirty="0"/>
              <a:t>Founded in 1990</a:t>
            </a:r>
          </a:p>
          <a:p>
            <a:pPr marL="450850" indent="-450850">
              <a:spcBef>
                <a:spcPts val="20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en-US" sz="2800" dirty="0"/>
              <a:t>Philanthropic arm of PMI</a:t>
            </a:r>
          </a:p>
          <a:p>
            <a:pPr marL="450850" indent="-450850">
              <a:spcBef>
                <a:spcPts val="20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en-US" sz="2800" dirty="0"/>
              <a:t>Separately incorporated non-profit organization leveraging </a:t>
            </a:r>
            <a:r>
              <a:rPr lang="en-US" sz="2800" i="1" dirty="0"/>
              <a:t>project management for social </a:t>
            </a:r>
            <a:r>
              <a:rPr lang="en-US" sz="2800" i="1" dirty="0" smtClean="0"/>
              <a:t>good®</a:t>
            </a:r>
            <a:endParaRPr lang="en-US" sz="2800" i="1" dirty="0"/>
          </a:p>
          <a:p>
            <a:pPr marL="450850" indent="-450850">
              <a:spcBef>
                <a:spcPts val="2000"/>
              </a:spcBef>
              <a:spcAft>
                <a:spcPts val="800"/>
              </a:spcAft>
              <a:buFont typeface="Wingdings" charset="2"/>
              <a:buChar char="ü"/>
            </a:pPr>
            <a:r>
              <a:rPr lang="en-US" sz="2800" dirty="0"/>
              <a:t>Significant growth over last five years</a:t>
            </a:r>
          </a:p>
          <a:p>
            <a:pPr marL="571500" indent="-571500">
              <a:spcBef>
                <a:spcPts val="2000"/>
              </a:spcBef>
              <a:buFont typeface="Wingdings" charset="2"/>
              <a:buChar char=""/>
            </a:pPr>
            <a:endParaRPr lang="en-US" sz="2800" dirty="0"/>
          </a:p>
          <a:p>
            <a:pPr>
              <a:spcBef>
                <a:spcPts val="2000"/>
              </a:spcBef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75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hermata 2017-05-17 alle 16.07.3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07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promote </a:t>
            </a:r>
            <a:r>
              <a:rPr lang="en-US" dirty="0" smtClean="0"/>
              <a:t>PMIEF </a:t>
            </a:r>
            <a:r>
              <a:rPr lang="en-US" b="1" dirty="0" smtClean="0"/>
              <a:t>strategic pillars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714" y="1640928"/>
            <a:ext cx="8512941" cy="5255172"/>
          </a:xfrm>
        </p:spPr>
        <p:txBody>
          <a:bodyPr>
            <a:normAutofit/>
          </a:bodyPr>
          <a:lstStyle/>
          <a:p>
            <a:r>
              <a:rPr lang="en-US" sz="2700" b="1" dirty="0"/>
              <a:t>Main issues of NGOs involved within humanitarian projects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8961" y="5270533"/>
            <a:ext cx="3926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5BD"/>
                </a:solidFill>
              </a:rPr>
              <a:t>Source: PMI – Project Management Journal (2012)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675" y="5276977"/>
            <a:ext cx="3903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5BD"/>
                </a:solidFill>
              </a:rPr>
              <a:t>Source: Science AAAS by Emily Underwood (2016)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43473" y="0"/>
            <a:ext cx="8624327" cy="9108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F6D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Why</a:t>
            </a:r>
            <a:r>
              <a:rPr lang="en-US" dirty="0"/>
              <a:t> promote </a:t>
            </a:r>
            <a:r>
              <a:rPr lang="en-US" b="1" dirty="0"/>
              <a:t>PM Capable Nonprofits</a:t>
            </a:r>
            <a:r>
              <a:rPr lang="en-US" dirty="0"/>
              <a:t> and </a:t>
            </a:r>
            <a:r>
              <a:rPr lang="en-US" b="1" dirty="0"/>
              <a:t>NGOs</a:t>
            </a:r>
            <a:r>
              <a:rPr lang="en-US" dirty="0"/>
              <a:t>? </a:t>
            </a:r>
          </a:p>
        </p:txBody>
      </p:sp>
      <p:pic>
        <p:nvPicPr>
          <p:cNvPr id="31" name="Picture 30" descr="Schermata 2016-04-14 alle 12.41.1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3" y="2239225"/>
            <a:ext cx="3765648" cy="1588121"/>
          </a:xfrm>
          <a:prstGeom prst="rect">
            <a:avLst/>
          </a:prstGeom>
        </p:spPr>
      </p:pic>
      <p:pic>
        <p:nvPicPr>
          <p:cNvPr id="11" name="Picture 10" descr="Schermata 2016-04-14 alle 12.42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2" y="2214446"/>
            <a:ext cx="3742664" cy="16383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3300" y="3960801"/>
            <a:ext cx="3765647" cy="4587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One of the reasons humanitarian aid fails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3473" y="4807888"/>
            <a:ext cx="3765647" cy="44991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Make a plan, and communicate it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83652" y="3960801"/>
            <a:ext cx="3765647" cy="4587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PM problems in international </a:t>
            </a:r>
            <a:r>
              <a:rPr lang="en-US" sz="1400" b="1" dirty="0" smtClean="0"/>
              <a:t>devel</a:t>
            </a:r>
            <a:r>
              <a:rPr lang="en-US" sz="1600" b="1" dirty="0" smtClean="0"/>
              <a:t>opment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5083825" y="4807888"/>
            <a:ext cx="3765647" cy="4499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>
                    <a:lumMod val="50000"/>
                    <a:lumOff val="50000"/>
                  </a:schemeClr>
                </a:solidFill>
              </a:rPr>
              <a:t>Lack of project management capacity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1981200" y="4470400"/>
            <a:ext cx="635000" cy="288000"/>
          </a:xfrm>
          <a:prstGeom prst="downArrow">
            <a:avLst/>
          </a:prstGeom>
          <a:gradFill>
            <a:gsLst>
              <a:gs pos="0">
                <a:schemeClr val="bg1">
                  <a:lumMod val="95000"/>
                  <a:lumOff val="5000"/>
                </a:schemeClr>
              </a:gs>
              <a:gs pos="53000">
                <a:schemeClr val="bg1">
                  <a:lumMod val="50000"/>
                  <a:lumOff val="50000"/>
                </a:schemeClr>
              </a:gs>
              <a:gs pos="100000">
                <a:schemeClr val="tx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6629400" y="4470400"/>
            <a:ext cx="635000" cy="288000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5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14" y="0"/>
            <a:ext cx="8631086" cy="910897"/>
          </a:xfrm>
        </p:spPr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promote </a:t>
            </a:r>
            <a:r>
              <a:rPr lang="en-US" b="1" dirty="0"/>
              <a:t>PM Knowledgeable Youth</a:t>
            </a:r>
            <a:r>
              <a:rPr lang="en-US" dirty="0"/>
              <a:t>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714" y="1602828"/>
            <a:ext cx="8512941" cy="4721772"/>
          </a:xfrm>
        </p:spPr>
        <p:txBody>
          <a:bodyPr>
            <a:normAutofit/>
          </a:bodyPr>
          <a:lstStyle/>
          <a:p>
            <a:r>
              <a:rPr lang="en-US" sz="2800" b="1" dirty="0"/>
              <a:t>Emerging trends within education and learning processes</a:t>
            </a:r>
          </a:p>
        </p:txBody>
      </p:sp>
      <p:pic>
        <p:nvPicPr>
          <p:cNvPr id="8" name="Picture 7" descr="Schermata 04-2456751 alle 09.04.3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8595"/>
            <a:ext cx="4113487" cy="2831623"/>
          </a:xfrm>
          <a:prstGeom prst="rect">
            <a:avLst/>
          </a:prstGeom>
        </p:spPr>
      </p:pic>
      <p:pic>
        <p:nvPicPr>
          <p:cNvPr id="5" name="Picture 4" descr="Schermata 2016-02-14 alle 12.15.3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26" y="2398439"/>
            <a:ext cx="2870138" cy="2851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584" y="5282044"/>
            <a:ext cx="3724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5BD"/>
                </a:solidFill>
              </a:rPr>
              <a:t>Source: P21 – Partnership for 21</a:t>
            </a:r>
            <a:r>
              <a:rPr lang="en-US" sz="1400" b="1" baseline="30000" dirty="0">
                <a:solidFill>
                  <a:srgbClr val="0065BD"/>
                </a:solidFill>
              </a:rPr>
              <a:t>st</a:t>
            </a:r>
            <a:r>
              <a:rPr lang="en-US" sz="1400" b="1" dirty="0">
                <a:solidFill>
                  <a:srgbClr val="0065BD"/>
                </a:solidFill>
              </a:rPr>
              <a:t> Century Skills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1378" y="5287685"/>
            <a:ext cx="324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65BD"/>
                </a:solidFill>
              </a:rPr>
              <a:t>Source: BiE – Buck Institute of Education)</a:t>
            </a:r>
          </a:p>
        </p:txBody>
      </p:sp>
    </p:spTree>
    <p:extLst>
      <p:ext uri="{BB962C8B-B14F-4D97-AF65-F5344CB8AC3E}">
        <p14:creationId xmlns:p14="http://schemas.microsoft.com/office/powerpoint/2010/main" val="27299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714" y="1620783"/>
            <a:ext cx="8631086" cy="4703817"/>
          </a:xfrm>
        </p:spPr>
        <p:txBody>
          <a:bodyPr>
            <a:normAutofit/>
          </a:bodyPr>
          <a:lstStyle/>
          <a:p>
            <a:r>
              <a:rPr lang="en-US" sz="2800" b="1" dirty="0"/>
              <a:t>Evolution of demand </a:t>
            </a:r>
            <a:r>
              <a:rPr lang="en-US" sz="2800" b="1" dirty="0" smtClean="0"/>
              <a:t>for professionals </a:t>
            </a:r>
            <a:r>
              <a:rPr lang="en-US" sz="2800" b="1" dirty="0"/>
              <a:t>within job market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4200" y="2529746"/>
            <a:ext cx="3163027" cy="1483454"/>
            <a:chOff x="5980973" y="2830910"/>
            <a:chExt cx="3163027" cy="1483454"/>
          </a:xfrm>
        </p:grpSpPr>
        <p:pic>
          <p:nvPicPr>
            <p:cNvPr id="6" name="Picture 5" descr="Schermata 2016-02-14 alle 16.56.4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973" y="2830910"/>
              <a:ext cx="3128739" cy="148345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949655" y="3310579"/>
              <a:ext cx="194345" cy="2706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5600" y="4036536"/>
            <a:ext cx="374650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5BD"/>
                </a:solidFill>
              </a:rPr>
              <a:t>Demand for Project Management professionals in the United States</a:t>
            </a:r>
          </a:p>
          <a:p>
            <a:pPr algn="ctr">
              <a:spcBef>
                <a:spcPts val="1000"/>
              </a:spcBef>
            </a:pPr>
            <a:r>
              <a:rPr lang="en-US" sz="1400" b="1" dirty="0">
                <a:solidFill>
                  <a:srgbClr val="0065BD"/>
                </a:solidFill>
              </a:rPr>
              <a:t>Source: PMI – PM Talent Gap Report (2013)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4100" y="4049236"/>
            <a:ext cx="3698686" cy="1051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5BD"/>
                </a:solidFill>
              </a:rPr>
              <a:t>Project management is the most </a:t>
            </a:r>
          </a:p>
          <a:p>
            <a:r>
              <a:rPr lang="en-US" sz="2000" dirty="0">
                <a:solidFill>
                  <a:srgbClr val="0065BD"/>
                </a:solidFill>
              </a:rPr>
              <a:t>important skill for future success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rgbClr val="0065BD"/>
                </a:solidFill>
              </a:rPr>
              <a:t>Source: The  Economist Intelligence Unit (2009)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2300" y="2668412"/>
            <a:ext cx="1552386" cy="130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95% </a:t>
            </a:r>
          </a:p>
          <a:p>
            <a:pPr>
              <a:lnSpc>
                <a:spcPts val="2360"/>
              </a:lnSpc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of executives</a:t>
            </a:r>
          </a:p>
          <a:p>
            <a:pPr>
              <a:lnSpc>
                <a:spcPts val="2360"/>
              </a:lnSpc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involved in </a:t>
            </a:r>
          </a:p>
          <a:p>
            <a:pPr>
              <a:lnSpc>
                <a:spcPts val="2360"/>
              </a:lnSpc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 survey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03800" y="2516901"/>
            <a:ext cx="1854200" cy="1562100"/>
            <a:chOff x="4699000" y="2389901"/>
            <a:chExt cx="1854200" cy="1562100"/>
          </a:xfrm>
        </p:grpSpPr>
        <p:pic>
          <p:nvPicPr>
            <p:cNvPr id="18" name="Picture 17" descr="Schermata 2016-03-29 alle 09.57.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0" y="2389901"/>
              <a:ext cx="1854200" cy="15621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350000" y="3215379"/>
              <a:ext cx="177800" cy="7112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436714" y="0"/>
            <a:ext cx="6421286" cy="9108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DF6D1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Why</a:t>
            </a:r>
            <a:r>
              <a:rPr lang="en-US" dirty="0"/>
              <a:t> promote </a:t>
            </a:r>
            <a:r>
              <a:rPr lang="en-US" b="1" dirty="0"/>
              <a:t>PM Ready Workforce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34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2" y="0"/>
            <a:ext cx="8834718" cy="910897"/>
          </a:xfrm>
        </p:spPr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Chapters should promote </a:t>
            </a:r>
            <a:r>
              <a:rPr lang="en-US" i="1" dirty="0"/>
              <a:t>PM for Social </a:t>
            </a:r>
            <a:r>
              <a:rPr lang="en-US" i="1" dirty="0" smtClean="0"/>
              <a:t>Good®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15629"/>
            <a:ext cx="8229600" cy="5610571"/>
          </a:xfrm>
        </p:spPr>
        <p:txBody>
          <a:bodyPr>
            <a:noAutofit/>
          </a:bodyPr>
          <a:lstStyle/>
          <a:p>
            <a:pPr marL="571500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400" b="1" dirty="0" smtClean="0"/>
              <a:t>Chapter</a:t>
            </a:r>
            <a:r>
              <a:rPr lang="en-US" sz="2400" dirty="0" smtClean="0"/>
              <a:t> benefits: increased retention, strengthen brand</a:t>
            </a:r>
          </a:p>
          <a:p>
            <a:pPr marL="1141413" lvl="1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100" dirty="0"/>
              <a:t>S</a:t>
            </a:r>
            <a:r>
              <a:rPr lang="en-US" sz="2100" dirty="0" smtClean="0"/>
              <a:t>park interest for the project manager profession</a:t>
            </a:r>
          </a:p>
          <a:p>
            <a:pPr marL="1141413" lvl="1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100" dirty="0"/>
              <a:t>Build the chapter brand and reputation</a:t>
            </a:r>
          </a:p>
          <a:p>
            <a:pPr marL="1141413" lvl="1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100" dirty="0"/>
              <a:t>Increase and retain membership</a:t>
            </a:r>
          </a:p>
          <a:p>
            <a:pPr marL="571500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400" b="1" dirty="0" smtClean="0"/>
              <a:t>Member</a:t>
            </a:r>
            <a:r>
              <a:rPr lang="en-US" sz="2400" dirty="0" smtClean="0"/>
              <a:t> benefits: increase skills, visibility in community</a:t>
            </a:r>
          </a:p>
          <a:p>
            <a:pPr marL="1141413" lvl="1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100" dirty="0" smtClean="0"/>
              <a:t>Increase participation in the community</a:t>
            </a:r>
          </a:p>
          <a:p>
            <a:pPr marL="1141413" lvl="1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100" dirty="0" smtClean="0"/>
              <a:t>Enable for skill building and increased knowledge</a:t>
            </a:r>
          </a:p>
          <a:p>
            <a:pPr marL="1141413" lvl="1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100" dirty="0" smtClean="0"/>
              <a:t>Attracting new volunteers interested in social good work</a:t>
            </a:r>
          </a:p>
          <a:p>
            <a:pPr marL="571500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400" b="1" dirty="0" smtClean="0"/>
              <a:t>Community</a:t>
            </a:r>
            <a:r>
              <a:rPr lang="en-US" sz="2400" dirty="0" smtClean="0"/>
              <a:t> benefits: social good, improve community </a:t>
            </a:r>
          </a:p>
          <a:p>
            <a:pPr marL="1141413" lvl="1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100" dirty="0" smtClean="0"/>
              <a:t>Opportunity to give back to the community</a:t>
            </a:r>
          </a:p>
          <a:p>
            <a:pPr marL="1141413" lvl="1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100" dirty="0" smtClean="0"/>
              <a:t>Share knowledge with the community</a:t>
            </a:r>
          </a:p>
          <a:p>
            <a:pPr marL="1141413" lvl="1" indent="-571500">
              <a:spcBef>
                <a:spcPts val="500"/>
              </a:spcBef>
              <a:spcAft>
                <a:spcPts val="500"/>
              </a:spcAft>
              <a:buFont typeface="Wingdings" charset="2"/>
              <a:buChar char="ü"/>
            </a:pPr>
            <a:r>
              <a:rPr lang="en-US" sz="2100" dirty="0" smtClean="0"/>
              <a:t>Enabler for change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22610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21745</TotalTime>
  <Words>1054</Words>
  <Application>Microsoft Office PowerPoint</Application>
  <PresentationFormat>On-screen Show (4:3)</PresentationFormat>
  <Paragraphs>187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Avenir Book</vt:lpstr>
      <vt:lpstr>Calibri</vt:lpstr>
      <vt:lpstr>Times New Roman</vt:lpstr>
      <vt:lpstr>Wingdings</vt:lpstr>
      <vt:lpstr> Black </vt:lpstr>
      <vt:lpstr>PMI Educational Foundation Project Management for Social Good®  "What's In It For Me?” </vt:lpstr>
      <vt:lpstr>Learning objectives</vt:lpstr>
      <vt:lpstr>Presentation agenda</vt:lpstr>
      <vt:lpstr>Why PMIEF?</vt:lpstr>
      <vt:lpstr>Why promote PMIEF strategic pillars?</vt:lpstr>
      <vt:lpstr>PowerPoint Presentation</vt:lpstr>
      <vt:lpstr>Why promote PM Knowledgeable Youth? </vt:lpstr>
      <vt:lpstr>PowerPoint Presentation</vt:lpstr>
      <vt:lpstr>Why Chapters should promote PM for Social Good®?</vt:lpstr>
      <vt:lpstr>Presentation agenda</vt:lpstr>
      <vt:lpstr>How PMIEF and PMI Chapters can build bridges</vt:lpstr>
      <vt:lpstr>How to build bridges for school teachers</vt:lpstr>
      <vt:lpstr>How to build bridges for young learners</vt:lpstr>
      <vt:lpstr>How to build bridges for Non-profits/NGOs</vt:lpstr>
      <vt:lpstr>How to link PMIEF with PMI Chapters</vt:lpstr>
      <vt:lpstr>How PMI Liaisons are distributed worldwide</vt:lpstr>
      <vt:lpstr>Presentation agenda</vt:lpstr>
      <vt:lpstr>Scholarships, Grants and Awards provided by PMIEF</vt:lpstr>
      <vt:lpstr>PowerPoint Presentation</vt:lpstr>
      <vt:lpstr>PowerPoint Presentation</vt:lpstr>
      <vt:lpstr>PowerPoint Presentation</vt:lpstr>
      <vt:lpstr>Learning Resources available through PMIEF website</vt:lpstr>
      <vt:lpstr>Don’t forget to sign for PMIEF’s e-Newsletter </vt:lpstr>
      <vt:lpstr>Last but not least: What you can give to the PMIEF?</vt:lpstr>
      <vt:lpstr>Thanks for your interest in learning more about PMIEF. Together we can do great things!</vt:lpstr>
    </vt:vector>
  </TitlesOfParts>
  <Company>O&amp;H Brand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Production</dc:creator>
  <cp:lastModifiedBy>Vlad Z</cp:lastModifiedBy>
  <cp:revision>479</cp:revision>
  <cp:lastPrinted>2017-05-03T13:06:19Z</cp:lastPrinted>
  <dcterms:created xsi:type="dcterms:W3CDTF">2013-06-25T21:34:51Z</dcterms:created>
  <dcterms:modified xsi:type="dcterms:W3CDTF">2017-05-24T19:51:58Z</dcterms:modified>
</cp:coreProperties>
</file>